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notesMasterIdLst>
    <p:notesMasterId r:id="rId45"/>
  </p:notesMasterIdLst>
  <p:handoutMasterIdLst>
    <p:handoutMasterId r:id="rId46"/>
  </p:handoutMasterIdLst>
  <p:sldIdLst>
    <p:sldId id="976" r:id="rId2"/>
    <p:sldId id="1296" r:id="rId3"/>
    <p:sldId id="1297" r:id="rId4"/>
    <p:sldId id="1298" r:id="rId5"/>
    <p:sldId id="1299" r:id="rId6"/>
    <p:sldId id="1300" r:id="rId7"/>
    <p:sldId id="1276" r:id="rId8"/>
    <p:sldId id="1328" r:id="rId9"/>
    <p:sldId id="1329" r:id="rId10"/>
    <p:sldId id="1335" r:id="rId11"/>
    <p:sldId id="1334" r:id="rId12"/>
    <p:sldId id="1330" r:id="rId13"/>
    <p:sldId id="1336" r:id="rId14"/>
    <p:sldId id="1314" r:id="rId15"/>
    <p:sldId id="1315" r:id="rId16"/>
    <p:sldId id="1337" r:id="rId17"/>
    <p:sldId id="1332" r:id="rId18"/>
    <p:sldId id="1283" r:id="rId19"/>
    <p:sldId id="1340" r:id="rId20"/>
    <p:sldId id="1321" r:id="rId21"/>
    <p:sldId id="1322" r:id="rId22"/>
    <p:sldId id="1353" r:id="rId23"/>
    <p:sldId id="1362" r:id="rId24"/>
    <p:sldId id="1354" r:id="rId25"/>
    <p:sldId id="1361" r:id="rId26"/>
    <p:sldId id="1364" r:id="rId27"/>
    <p:sldId id="1341" r:id="rId28"/>
    <p:sldId id="1339" r:id="rId29"/>
    <p:sldId id="1338" r:id="rId30"/>
    <p:sldId id="1342" r:id="rId31"/>
    <p:sldId id="1343" r:id="rId32"/>
    <p:sldId id="1346" r:id="rId33"/>
    <p:sldId id="1347" r:id="rId34"/>
    <p:sldId id="1344" r:id="rId35"/>
    <p:sldId id="1363" r:id="rId36"/>
    <p:sldId id="1349" r:id="rId37"/>
    <p:sldId id="1352" r:id="rId38"/>
    <p:sldId id="1358" r:id="rId39"/>
    <p:sldId id="1357" r:id="rId40"/>
    <p:sldId id="1359" r:id="rId41"/>
    <p:sldId id="1360" r:id="rId42"/>
    <p:sldId id="1293" r:id="rId43"/>
    <p:sldId id="1307" r:id="rId44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b="1" kern="1200">
        <a:solidFill>
          <a:srgbClr val="000099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rgbClr val="000099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rgbClr val="000099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rgbClr val="000099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rgbClr val="0000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0000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0000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0000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000099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5B5BC9"/>
    <a:srgbClr val="DDDDDD"/>
    <a:srgbClr val="CCECFF"/>
    <a:srgbClr val="FFFF00"/>
    <a:srgbClr val="FF0000"/>
    <a:srgbClr val="B2B2B2"/>
    <a:srgbClr val="C0C0C0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776" autoAdjust="0"/>
    <p:restoredTop sz="88713" autoAdjust="0"/>
  </p:normalViewPr>
  <p:slideViewPr>
    <p:cSldViewPr snapToGrid="0">
      <p:cViewPr>
        <p:scale>
          <a:sx n="100" d="100"/>
          <a:sy n="100" d="100"/>
        </p:scale>
        <p:origin x="-624" y="15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08"/>
    </p:cViewPr>
  </p:sorterViewPr>
  <p:notesViewPr>
    <p:cSldViewPr snapToGrid="0">
      <p:cViewPr>
        <p:scale>
          <a:sx n="100" d="100"/>
          <a:sy n="100" d="100"/>
        </p:scale>
        <p:origin x="-936" y="1284"/>
      </p:cViewPr>
      <p:guideLst>
        <p:guide orient="horz" pos="3126"/>
        <p:guide pos="2141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title>
      <c:tx>
        <c:rich>
          <a:bodyPr/>
          <a:lstStyle/>
          <a:p>
            <a:pPr>
              <a:defRPr/>
            </a:pPr>
            <a:r>
              <a:rPr lang="ru-RU"/>
              <a:t>Индекс здоровья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"/>
          <c:y val="9.5055169912972137E-2"/>
          <c:w val="0.9541666666666665"/>
          <c:h val="0.69987229330709189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2009г</c:v>
                </c:pt>
                <c:pt idx="1">
                  <c:v>2010г</c:v>
                </c:pt>
                <c:pt idx="2">
                  <c:v>2011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59.3</c:v>
                </c:pt>
                <c:pt idx="1">
                  <c:v>62.3</c:v>
                </c:pt>
                <c:pt idx="2">
                  <c:v>56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Столбец4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2009г</c:v>
                </c:pt>
                <c:pt idx="1">
                  <c:v>2010г</c:v>
                </c:pt>
                <c:pt idx="2">
                  <c:v>2011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2009г</c:v>
                </c:pt>
                <c:pt idx="1">
                  <c:v>2010г</c:v>
                </c:pt>
                <c:pt idx="2">
                  <c:v>2011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2009г</c:v>
                </c:pt>
                <c:pt idx="1">
                  <c:v>2010г</c:v>
                </c:pt>
                <c:pt idx="2">
                  <c:v>2011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dLbls>
          <c:showVal val="1"/>
        </c:dLbls>
        <c:marker val="1"/>
        <c:axId val="83943424"/>
        <c:axId val="83944960"/>
      </c:lineChart>
      <c:catAx>
        <c:axId val="83943424"/>
        <c:scaling>
          <c:orientation val="minMax"/>
        </c:scaling>
        <c:axPos val="b"/>
        <c:numFmt formatCode="General" sourceLinked="1"/>
        <c:majorTickMark val="none"/>
        <c:tickLblPos val="nextTo"/>
        <c:crossAx val="83944960"/>
        <c:crosses val="autoZero"/>
        <c:auto val="1"/>
        <c:lblAlgn val="ctr"/>
        <c:lblOffset val="100"/>
      </c:catAx>
      <c:valAx>
        <c:axId val="8394496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839434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21"/>
      <c:hPercent val="52"/>
      <c:rotY val="25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rgbClr val="808080"/>
          </a:solidFill>
          <a:prstDash val="solid"/>
        </a:ln>
      </c:spPr>
    </c:sideWall>
    <c:backWall>
      <c:spPr>
        <a:noFill/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664670658682636E-2"/>
          <c:y val="1.6091954022988509E-2"/>
          <c:w val="0.91257485029940266"/>
          <c:h val="0.89655172413792883"/>
        </c:manualLayout>
      </c:layout>
      <c:bar3DChart>
        <c:barDir val="col"/>
        <c:grouping val="clustered"/>
        <c:ser>
          <c:idx val="1"/>
          <c:order val="0"/>
          <c:tx>
            <c:strRef>
              <c:f>Sheet1!$A$2</c:f>
              <c:strCache>
                <c:ptCount val="1"/>
              </c:strCache>
            </c:strRef>
          </c:tx>
          <c:spPr>
            <a:gradFill rotWithShape="0">
              <a:gsLst>
                <a:gs pos="0">
                  <a:srgbClr val="FF99CC"/>
                </a:gs>
                <a:gs pos="100000">
                  <a:srgbClr val="FF00FF"/>
                </a:gs>
              </a:gsLst>
              <a:lin ang="2700000" scaled="1"/>
            </a:gradFill>
            <a:ln w="10655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-6.2155958315861402E-3"/>
                  <c:y val="9.0539676754690129E-2"/>
                </c:manualLayout>
              </c:layout>
              <c:showVal val="1"/>
            </c:dLbl>
            <c:dLbl>
              <c:idx val="1"/>
              <c:layout>
                <c:manualLayout>
                  <c:x val="6.1481442835802994E-3"/>
                  <c:y val="8.7775836328102708E-2"/>
                </c:manualLayout>
              </c:layout>
              <c:showVal val="1"/>
            </c:dLbl>
            <c:dLbl>
              <c:idx val="2"/>
              <c:layout>
                <c:manualLayout>
                  <c:x val="1.2200469024212252E-2"/>
                  <c:y val="9.8948284293668212E-2"/>
                </c:manualLayout>
              </c:layout>
              <c:showVal val="1"/>
            </c:dLbl>
            <c:spPr>
              <a:noFill/>
              <a:ln w="21310">
                <a:noFill/>
              </a:ln>
            </c:spPr>
            <c:txPr>
              <a:bodyPr/>
              <a:lstStyle/>
              <a:p>
                <a:pPr>
                  <a:defRPr sz="1342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3"/>
                <c:pt idx="0">
                  <c:v>2009год</c:v>
                </c:pt>
                <c:pt idx="1">
                  <c:v>2010 год</c:v>
                </c:pt>
                <c:pt idx="2">
                  <c:v>2011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3"/>
                <c:pt idx="0">
                  <c:v>4.0999999999999996</c:v>
                </c:pt>
                <c:pt idx="1">
                  <c:v>5.2</c:v>
                </c:pt>
                <c:pt idx="2">
                  <c:v>4</c:v>
                </c:pt>
              </c:numCache>
            </c:numRef>
          </c:val>
        </c:ser>
        <c:shape val="box"/>
        <c:axId val="85421440"/>
        <c:axId val="85484672"/>
        <c:axId val="0"/>
      </c:bar3DChart>
      <c:catAx>
        <c:axId val="85421440"/>
        <c:scaling>
          <c:orientation val="minMax"/>
        </c:scaling>
        <c:axPos val="b"/>
        <c:numFmt formatCode="General" sourceLinked="1"/>
        <c:tickLblPos val="low"/>
        <c:spPr>
          <a:ln w="26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7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5484672"/>
        <c:crosses val="autoZero"/>
        <c:lblAlgn val="ctr"/>
        <c:lblOffset val="100"/>
        <c:tickLblSkip val="1"/>
        <c:tickMarkSkip val="1"/>
      </c:catAx>
      <c:valAx>
        <c:axId val="85484672"/>
        <c:scaling>
          <c:orientation val="minMax"/>
          <c:min val="0"/>
        </c:scaling>
        <c:axPos val="l"/>
        <c:title>
          <c:tx>
            <c:rich>
              <a:bodyPr rot="0" vert="horz"/>
              <a:lstStyle/>
              <a:p>
                <a:pPr algn="ctr">
                  <a:defRPr sz="1007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ru-RU"/>
                  <a:t>Дни</a:t>
                </a:r>
              </a:p>
            </c:rich>
          </c:tx>
          <c:layout>
            <c:manualLayout>
              <c:xMode val="edge"/>
              <c:yMode val="edge"/>
              <c:x val="8.2634730538922202E-2"/>
              <c:y val="8.5057471264367898E-2"/>
            </c:manualLayout>
          </c:layout>
          <c:spPr>
            <a:noFill/>
            <a:ln w="21310">
              <a:noFill/>
            </a:ln>
          </c:spPr>
        </c:title>
        <c:numFmt formatCode="General" sourceLinked="1"/>
        <c:tickLblPos val="nextTo"/>
        <c:spPr>
          <a:ln w="26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5421440"/>
        <c:crosses val="autoZero"/>
        <c:crossBetween val="between"/>
      </c:valAx>
      <c:spPr>
        <a:noFill/>
        <a:ln w="21310">
          <a:noFill/>
        </a:ln>
      </c:spPr>
    </c:plotArea>
    <c:plotVisOnly val="1"/>
    <c:dispBlanksAs val="gap"/>
  </c:chart>
  <c:spPr>
    <a:solidFill>
      <a:schemeClr val="bg1"/>
    </a:solidFill>
    <a:ln>
      <a:noFill/>
    </a:ln>
  </c:spPr>
  <c:txPr>
    <a:bodyPr/>
    <a:lstStyle/>
    <a:p>
      <a:pPr>
        <a:defRPr sz="83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5471698113207711E-2"/>
          <c:y val="3.1250000000000076E-2"/>
          <c:w val="0.69056603773584857"/>
          <c:h val="0.84090909090909582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Высокий</c:v>
                </c:pt>
              </c:strCache>
            </c:strRef>
          </c:tx>
          <c:spPr>
            <a:ln w="35871">
              <a:solidFill>
                <a:srgbClr val="FF0000"/>
              </a:solidFill>
              <a:prstDash val="solid"/>
            </a:ln>
          </c:spPr>
          <c:marker>
            <c:symbol val="diamond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5.0131940931981422E-2"/>
                  <c:y val="-8.8262596286567727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3.9813533485880376E-2"/>
                  <c:y val="5.1871960645352648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2.368029245369881E-2"/>
                  <c:y val="5.8881976405568151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2881262297821609E-2"/>
                  <c:y val="-8.3376165940815747E-2"/>
                </c:manualLayout>
              </c:layout>
              <c:dLblPos val="r"/>
              <c:showVal val="1"/>
            </c:dLbl>
            <c:spPr>
              <a:noFill/>
              <a:ln w="23914">
                <a:noFill/>
              </a:ln>
            </c:spPr>
            <c:txPr>
              <a:bodyPr/>
              <a:lstStyle/>
              <a:p>
                <a:pPr>
                  <a:defRPr sz="1130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Sheet1!$B$2:$H$2</c:f>
              <c:numCache>
                <c:formatCode>General</c:formatCode>
                <c:ptCount val="7"/>
                <c:pt idx="0">
                  <c:v>52</c:v>
                </c:pt>
                <c:pt idx="1">
                  <c:v>44</c:v>
                </c:pt>
                <c:pt idx="2">
                  <c:v>44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Средний</c:v>
                </c:pt>
              </c:strCache>
            </c:strRef>
          </c:tx>
          <c:spPr>
            <a:ln w="35871">
              <a:solidFill>
                <a:srgbClr val="0000FF"/>
              </a:solidFill>
              <a:prstDash val="solid"/>
            </a:ln>
          </c:spPr>
          <c:marker>
            <c:symbol val="square"/>
            <c:size val="8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4.0697978667830294E-2"/>
                  <c:y val="-9.8603369648720768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3.1803052899845696E-2"/>
                  <c:y val="-9.712617581072483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3.9889259207332751E-2"/>
                  <c:y val="-0.11996692887306409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0994469844990928E-2"/>
                  <c:y val="-0.1087170808416717"/>
                </c:manualLayout>
              </c:layout>
              <c:dLblPos val="r"/>
              <c:showVal val="1"/>
            </c:dLbl>
            <c:spPr>
              <a:noFill/>
              <a:ln w="23914">
                <a:noFill/>
              </a:ln>
            </c:spPr>
            <c:txPr>
              <a:bodyPr/>
              <a:lstStyle/>
              <a:p>
                <a:pPr>
                  <a:defRPr sz="1130" b="1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Sheet1!$B$3:$H$3</c:f>
              <c:numCache>
                <c:formatCode>General</c:formatCode>
                <c:ptCount val="7"/>
                <c:pt idx="0">
                  <c:v>43</c:v>
                </c:pt>
                <c:pt idx="1">
                  <c:v>50</c:v>
                </c:pt>
                <c:pt idx="2">
                  <c:v>56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Низкий</c:v>
                </c:pt>
              </c:strCache>
            </c:strRef>
          </c:tx>
          <c:spPr>
            <a:ln w="35871">
              <a:solidFill>
                <a:srgbClr val="008000"/>
              </a:solidFill>
              <a:prstDash val="solid"/>
            </a:ln>
          </c:spPr>
          <c:marker>
            <c:symbol val="triangle"/>
            <c:size val="8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9377223950849202E-2"/>
                  <c:y val="-8.0080719515286281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3.7463430258336171E-2"/>
                  <c:y val="-8.0876005852283286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5.9269950563891702E-3"/>
                  <c:y val="5.2873990087754938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1.5900130222349523E-2"/>
                  <c:y val="5.2987470422821772E-2"/>
                </c:manualLayout>
              </c:layout>
              <c:dLblPos val="r"/>
              <c:showVal val="1"/>
            </c:dLbl>
            <c:spPr>
              <a:noFill/>
              <a:ln w="23914">
                <a:noFill/>
              </a:ln>
            </c:spPr>
            <c:txPr>
              <a:bodyPr/>
              <a:lstStyle/>
              <a:p>
                <a:pPr>
                  <a:defRPr sz="1130" b="1" i="0" u="none" strike="noStrike" baseline="0">
                    <a:solidFill>
                      <a:srgbClr val="008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Sheet1!$B$4:$H$4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0</c:v>
                </c:pt>
              </c:numCache>
            </c:numRef>
          </c:val>
        </c:ser>
        <c:dLbls>
          <c:showVal val="1"/>
        </c:dLbls>
        <c:marker val="1"/>
        <c:axId val="91544576"/>
        <c:axId val="91964160"/>
      </c:lineChart>
      <c:catAx>
        <c:axId val="91544576"/>
        <c:scaling>
          <c:orientation val="minMax"/>
        </c:scaling>
        <c:axPos val="b"/>
        <c:numFmt formatCode="General" sourceLinked="1"/>
        <c:tickLblPos val="nextTo"/>
        <c:spPr>
          <a:ln w="29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1964160"/>
        <c:crosses val="autoZero"/>
        <c:auto val="1"/>
        <c:lblAlgn val="ctr"/>
        <c:lblOffset val="100"/>
        <c:tickLblSkip val="1"/>
        <c:tickMarkSkip val="1"/>
      </c:catAx>
      <c:valAx>
        <c:axId val="91964160"/>
        <c:scaling>
          <c:orientation val="minMax"/>
          <c:max val="100"/>
          <c:min val="0"/>
        </c:scaling>
        <c:axPos val="l"/>
        <c:title>
          <c:tx>
            <c:rich>
              <a:bodyPr rot="0" vert="horz"/>
              <a:lstStyle/>
              <a:p>
                <a:pPr algn="ctr">
                  <a:defRPr sz="113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7.7358490566037982E-2"/>
              <c:y val="0"/>
            </c:manualLayout>
          </c:layout>
          <c:spPr>
            <a:noFill/>
            <a:ln w="23914">
              <a:noFill/>
            </a:ln>
          </c:spPr>
        </c:title>
        <c:numFmt formatCode="General" sourceLinked="1"/>
        <c:tickLblPos val="nextTo"/>
        <c:spPr>
          <a:ln w="29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1544576"/>
        <c:crosses val="autoZero"/>
        <c:crossBetween val="between"/>
        <c:majorUnit val="10"/>
        <c:minorUnit val="10"/>
      </c:valAx>
      <c:spPr>
        <a:noFill/>
        <a:ln w="23914">
          <a:noFill/>
        </a:ln>
      </c:spPr>
    </c:plotArea>
    <c:legend>
      <c:legendPos val="r"/>
      <c:layout>
        <c:manualLayout>
          <c:xMode val="edge"/>
          <c:yMode val="edge"/>
          <c:x val="0.77547169811321093"/>
          <c:y val="0.31534090909091322"/>
          <c:w val="0.21698113207547384"/>
          <c:h val="0.40340909090909088"/>
        </c:manualLayout>
      </c:layout>
      <c:spPr>
        <a:solidFill>
          <a:schemeClr val="bg1"/>
        </a:solidFill>
        <a:ln w="23914">
          <a:noFill/>
        </a:ln>
      </c:spPr>
      <c:txPr>
        <a:bodyPr/>
        <a:lstStyle/>
        <a:p>
          <a:pPr>
            <a:defRPr sz="14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</c:chart>
  <c:spPr>
    <a:solidFill>
      <a:schemeClr val="bg1">
        <a:alpha val="60001"/>
      </a:schemeClr>
    </a:solidFill>
    <a:ln>
      <a:noFill/>
    </a:ln>
  </c:spPr>
  <c:txPr>
    <a:bodyPr/>
    <a:lstStyle/>
    <a:p>
      <a:pPr>
        <a:defRPr sz="127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800" b="0" dirty="0"/>
              <a:t>Средства, тыс. </a:t>
            </a:r>
            <a:r>
              <a:rPr lang="ru-RU" sz="1800" b="0" dirty="0" err="1"/>
              <a:t>руб</a:t>
            </a:r>
            <a:endParaRPr lang="ru-RU" sz="1800" b="0" dirty="0"/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28246524739963225"/>
          <c:y val="0.11852557491399014"/>
          <c:w val="0.7051890735880274"/>
          <c:h val="0.6007838631798525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Средства, тыс. руб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2009г.</c:v>
                </c:pt>
                <c:pt idx="1">
                  <c:v>2010г.</c:v>
                </c:pt>
                <c:pt idx="2">
                  <c:v>2011г.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224.9</c:v>
                </c:pt>
                <c:pt idx="1">
                  <c:v>450.8</c:v>
                </c:pt>
                <c:pt idx="2">
                  <c:v>875</c:v>
                </c:pt>
              </c:numCache>
            </c:numRef>
          </c:val>
        </c:ser>
        <c:shape val="cylinder"/>
        <c:axId val="92465408"/>
        <c:axId val="92209152"/>
        <c:axId val="0"/>
      </c:bar3DChart>
      <c:catAx>
        <c:axId val="92465408"/>
        <c:scaling>
          <c:orientation val="minMax"/>
        </c:scaling>
        <c:axPos val="b"/>
        <c:numFmt formatCode="General" sourceLinked="1"/>
        <c:majorTickMark val="none"/>
        <c:tickLblPos val="nextTo"/>
        <c:crossAx val="92209152"/>
        <c:crosses val="autoZero"/>
        <c:auto val="1"/>
        <c:lblAlgn val="ctr"/>
        <c:lblOffset val="100"/>
      </c:catAx>
      <c:valAx>
        <c:axId val="9220915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9246540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5195530726257268E-2"/>
          <c:y val="2.9972752043596732E-2"/>
          <c:w val="0.67528812681066652"/>
          <c:h val="0.85558583106267061"/>
        </c:manualLayout>
      </c:layout>
      <c:barChart>
        <c:barDir val="col"/>
        <c:grouping val="clustered"/>
        <c:ser>
          <c:idx val="1"/>
          <c:order val="0"/>
          <c:tx>
            <c:strRef>
              <c:f>Sheet1!$A$2</c:f>
              <c:strCache>
                <c:ptCount val="1"/>
                <c:pt idx="0">
                  <c:v>АУП</c:v>
                </c:pt>
              </c:strCache>
            </c:strRef>
          </c:tx>
          <c:spPr>
            <a:solidFill>
              <a:srgbClr val="FFCC99"/>
            </a:solidFill>
            <a:ln w="15432">
              <a:solidFill>
                <a:schemeClr val="tx1"/>
              </a:solidFill>
              <a:prstDash val="solid"/>
            </a:ln>
          </c:spPr>
          <c:dLbls>
            <c:spPr>
              <a:noFill/>
              <a:ln w="30863">
                <a:noFill/>
              </a:ln>
            </c:spPr>
            <c:txPr>
              <a:bodyPr/>
              <a:lstStyle/>
              <a:p>
                <a:pPr>
                  <a:defRPr sz="1215" b="1" i="0" u="none" strike="noStrike" baseline="0">
                    <a:solidFill>
                      <a:srgbClr val="0033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15945</c:v>
                </c:pt>
                <c:pt idx="1">
                  <c:v>20566</c:v>
                </c:pt>
                <c:pt idx="2" formatCode="#,##0">
                  <c:v>23369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воспитатели</c:v>
                </c:pt>
              </c:strCache>
            </c:strRef>
          </c:tx>
          <c:spPr>
            <a:solidFill>
              <a:srgbClr val="99CCFF"/>
            </a:solidFill>
            <a:ln w="15432">
              <a:solidFill>
                <a:schemeClr val="tx1"/>
              </a:solidFill>
              <a:prstDash val="solid"/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112</a:t>
                    </a:r>
                    <a:r>
                      <a:rPr lang="ru-RU" smtClean="0"/>
                      <a:t>0</a:t>
                    </a:r>
                    <a:r>
                      <a:rPr lang="en-US" smtClean="0"/>
                      <a:t>2</a:t>
                    </a:r>
                    <a:endParaRPr lang="en-US"/>
                  </a:p>
                </c:rich>
              </c:tx>
              <c:dLblPos val="ctr"/>
              <c:showVal val="1"/>
            </c:dLbl>
            <c:spPr>
              <a:noFill/>
              <a:ln w="30863">
                <a:noFill/>
              </a:ln>
            </c:spPr>
            <c:txPr>
              <a:bodyPr/>
              <a:lstStyle/>
              <a:p>
                <a:pPr>
                  <a:defRPr sz="1215" b="1" i="0" u="none" strike="noStrike" baseline="0">
                    <a:solidFill>
                      <a:srgbClr val="0033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dLblPos val="ctr"/>
            <c:showVal val="1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Sheet1!$B$4:$D$4</c:f>
              <c:numCache>
                <c:formatCode>General</c:formatCode>
                <c:ptCount val="3"/>
                <c:pt idx="0">
                  <c:v>11202</c:v>
                </c:pt>
                <c:pt idx="1">
                  <c:v>13634</c:v>
                </c:pt>
                <c:pt idx="2">
                  <c:v>13240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МОП</c:v>
                </c:pt>
              </c:strCache>
            </c:strRef>
          </c:tx>
          <c:spPr>
            <a:solidFill>
              <a:schemeClr val="folHlink"/>
            </a:solidFill>
            <a:ln w="15432">
              <a:solidFill>
                <a:schemeClr val="tx1"/>
              </a:solidFill>
              <a:prstDash val="solid"/>
            </a:ln>
          </c:spPr>
          <c:dLbls>
            <c:spPr>
              <a:noFill/>
              <a:ln w="30863">
                <a:noFill/>
              </a:ln>
            </c:spPr>
            <c:txPr>
              <a:bodyPr/>
              <a:lstStyle/>
              <a:p>
                <a:pPr>
                  <a:defRPr sz="1215" b="1" i="0" u="none" strike="noStrike" baseline="0">
                    <a:solidFill>
                      <a:srgbClr val="0033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dLblPos val="ctr"/>
            <c:showVal val="1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Sheet1!$B$5:$D$5</c:f>
              <c:numCache>
                <c:formatCode>General</c:formatCode>
                <c:ptCount val="3"/>
                <c:pt idx="0">
                  <c:v>6000</c:v>
                </c:pt>
                <c:pt idx="1">
                  <c:v>6858</c:v>
                </c:pt>
                <c:pt idx="2">
                  <c:v>6535</c:v>
                </c:pt>
              </c:numCache>
            </c:numRef>
          </c:val>
        </c:ser>
        <c:axId val="94243840"/>
        <c:axId val="94262016"/>
      </c:barChart>
      <c:lineChart>
        <c:grouping val="standard"/>
        <c:ser>
          <c:idx val="0"/>
          <c:order val="1"/>
          <c:tx>
            <c:strRef>
              <c:f>Sheet1!$A$3</c:f>
              <c:strCache>
                <c:ptCount val="1"/>
                <c:pt idx="0">
                  <c:v>по садам</c:v>
                </c:pt>
              </c:strCache>
            </c:strRef>
          </c:tx>
          <c:spPr>
            <a:ln w="46295">
              <a:solidFill>
                <a:srgbClr val="0000FF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3.2113311737332936E-2"/>
                  <c:y val="1.4080144133289564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1.0236072318725701E-3"/>
                  <c:y val="-4.5247285265812365E-3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9.7861618492455366E-3"/>
                  <c:y val="-3.3419307297456582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Mode val="edge"/>
                  <c:yMode val="edge"/>
                  <c:x val="0.57262569832402799"/>
                  <c:y val="0.4877384196185286"/>
                </c:manualLayout>
              </c:layout>
              <c:spPr>
                <a:noFill/>
                <a:ln w="30863">
                  <a:noFill/>
                </a:ln>
              </c:spPr>
              <c:txPr>
                <a:bodyPr/>
                <a:lstStyle/>
                <a:p>
                  <a:pPr>
                    <a:defRPr sz="1215" b="1" i="0" u="none" strike="noStrike" baseline="0">
                      <a:solidFill>
                        <a:srgbClr val="0033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r"/>
              <c:showVal val="1"/>
            </c:dLbl>
            <c:dLbl>
              <c:idx val="4"/>
              <c:layout>
                <c:manualLayout>
                  <c:xMode val="edge"/>
                  <c:yMode val="edge"/>
                  <c:x val="0.7094972067039107"/>
                  <c:y val="0.46594005449591275"/>
                </c:manualLayout>
              </c:layout>
              <c:spPr>
                <a:noFill/>
                <a:ln w="30863">
                  <a:noFill/>
                </a:ln>
              </c:spPr>
              <c:txPr>
                <a:bodyPr/>
                <a:lstStyle/>
                <a:p>
                  <a:pPr>
                    <a:defRPr sz="1215" b="1" i="0" u="none" strike="noStrike" baseline="0">
                      <a:solidFill>
                        <a:srgbClr val="0033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r"/>
              <c:showVal val="1"/>
            </c:dLbl>
            <c:spPr>
              <a:noFill/>
              <a:ln w="30863">
                <a:noFill/>
              </a:ln>
            </c:spPr>
            <c:txPr>
              <a:bodyPr/>
              <a:lstStyle/>
              <a:p>
                <a:pPr>
                  <a:defRPr sz="1215" b="1" i="0" u="none" strike="noStrike" baseline="0">
                    <a:solidFill>
                      <a:srgbClr val="00008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10729</c:v>
                </c:pt>
                <c:pt idx="1">
                  <c:v>11421</c:v>
                </c:pt>
                <c:pt idx="2">
                  <c:v>13781</c:v>
                </c:pt>
              </c:numCache>
            </c:numRef>
          </c:val>
        </c:ser>
        <c:ser>
          <c:idx val="6"/>
          <c:order val="4"/>
          <c:tx>
            <c:strRef>
              <c:f>Sheet1!$A$6</c:f>
              <c:strCache>
                <c:ptCount val="1"/>
                <c:pt idx="0">
                  <c:v>средняя зработная плата по учреждению</c:v>
                </c:pt>
              </c:strCache>
            </c:strRef>
          </c:tx>
          <c:spPr>
            <a:ln w="15432">
              <a:solidFill>
                <a:srgbClr val="00808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1.16226608384963E-2"/>
                  <c:y val="3.5396588498333131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5.3666485890084504E-3"/>
                  <c:y val="3.7841021506298651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1.4301224722667483E-2"/>
                  <c:y val="2.0543575843869212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Mode val="edge"/>
                  <c:yMode val="edge"/>
                  <c:x val="0.55307262569832405"/>
                  <c:y val="0.37329700272479566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Mode val="edge"/>
                  <c:yMode val="edge"/>
                  <c:x val="0.7011173184357542"/>
                  <c:y val="0.34332425068119893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Mode val="edge"/>
                  <c:yMode val="edge"/>
                  <c:x val="0.71508379888268159"/>
                  <c:y val="0.35422343324250682"/>
                </c:manualLayout>
              </c:layout>
              <c:dLblPos val="r"/>
              <c:showVal val="1"/>
            </c:dLbl>
            <c:spPr>
              <a:noFill/>
              <a:ln w="30863">
                <a:noFill/>
              </a:ln>
            </c:spPr>
            <c:txPr>
              <a:bodyPr/>
              <a:lstStyle/>
              <a:p>
                <a:pPr>
                  <a:defRPr sz="1215" b="1" i="0" u="none" strike="noStrike" baseline="0">
                    <a:solidFill>
                      <a:schemeClr val="accent1">
                        <a:lumMod val="75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trendline>
            <c:spPr>
              <a:ln w="30863">
                <a:solidFill>
                  <a:srgbClr val="008000"/>
                </a:solidFill>
                <a:prstDash val="solid"/>
              </a:ln>
            </c:spPr>
            <c:trendlineType val="linear"/>
          </c:trendline>
          <c:cat>
            <c:numRef>
              <c:f>Sheet1!$B$1:$D$1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Sheet1!$B$6:$D$6</c:f>
              <c:numCache>
                <c:formatCode>General</c:formatCode>
                <c:ptCount val="3"/>
                <c:pt idx="0">
                  <c:v>10095</c:v>
                </c:pt>
                <c:pt idx="1">
                  <c:v>11049</c:v>
                </c:pt>
                <c:pt idx="2">
                  <c:v>10774</c:v>
                </c:pt>
              </c:numCache>
            </c:numRef>
          </c:val>
        </c:ser>
        <c:ser>
          <c:idx val="4"/>
          <c:order val="5"/>
          <c:tx>
            <c:strRef>
              <c:f>Sheet1!$A$2:$A$6</c:f>
              <c:strCache>
                <c:ptCount val="1"/>
                <c:pt idx="0">
                  <c:v>АУП по садам воспитатели МОП средняя зработная плата по учреждению</c:v>
                </c:pt>
              </c:strCache>
            </c:strRef>
          </c:tx>
          <c:cat>
            <c:numRef>
              <c:f>Sheet1!$B$1:$D$1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marker val="1"/>
        <c:axId val="94263552"/>
        <c:axId val="94269440"/>
      </c:lineChart>
      <c:catAx>
        <c:axId val="94243840"/>
        <c:scaling>
          <c:orientation val="minMax"/>
        </c:scaling>
        <c:axPos val="b"/>
        <c:numFmt formatCode="General" sourceLinked="1"/>
        <c:majorTickMark val="cross"/>
        <c:tickLblPos val="nextTo"/>
        <c:spPr>
          <a:ln w="385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15" b="1" i="0" u="none" strike="noStrike" baseline="0">
                <a:solidFill>
                  <a:srgbClr val="0033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4262016"/>
        <c:crosses val="autoZero"/>
        <c:lblAlgn val="ctr"/>
        <c:lblOffset val="100"/>
        <c:tickLblSkip val="1"/>
        <c:tickMarkSkip val="1"/>
      </c:catAx>
      <c:valAx>
        <c:axId val="94262016"/>
        <c:scaling>
          <c:orientation val="minMax"/>
          <c:min val="0"/>
        </c:scaling>
        <c:axPos val="l"/>
        <c:numFmt formatCode="General" sourceLinked="1"/>
        <c:majorTickMark val="cross"/>
        <c:tickLblPos val="nextTo"/>
        <c:spPr>
          <a:ln w="385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15" b="1" i="0" u="none" strike="noStrike" baseline="0">
                <a:solidFill>
                  <a:srgbClr val="0033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4243840"/>
        <c:crosses val="autoZero"/>
        <c:crossBetween val="between"/>
      </c:valAx>
      <c:catAx>
        <c:axId val="94263552"/>
        <c:scaling>
          <c:orientation val="minMax"/>
        </c:scaling>
        <c:delete val="1"/>
        <c:axPos val="b"/>
        <c:numFmt formatCode="General" sourceLinked="1"/>
        <c:tickLblPos val="nextTo"/>
        <c:crossAx val="94269440"/>
        <c:crosses val="autoZero"/>
        <c:lblAlgn val="ctr"/>
        <c:lblOffset val="100"/>
      </c:catAx>
      <c:valAx>
        <c:axId val="94269440"/>
        <c:scaling>
          <c:orientation val="minMax"/>
        </c:scaling>
        <c:delete val="1"/>
        <c:axPos val="l"/>
        <c:numFmt formatCode="General" sourceLinked="1"/>
        <c:tickLblPos val="nextTo"/>
        <c:crossAx val="942635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6"/>
        <c:delete val="1"/>
      </c:legendEntry>
      <c:layout>
        <c:manualLayout>
          <c:xMode val="edge"/>
          <c:yMode val="edge"/>
          <c:x val="0.75329018735428022"/>
          <c:y val="0.20489984503571043"/>
          <c:w val="0.22752036057252048"/>
          <c:h val="0.72382412982690858"/>
        </c:manualLayout>
      </c:layout>
      <c:spPr>
        <a:solidFill>
          <a:schemeClr val="bg1"/>
        </a:solidFill>
        <a:ln w="3858">
          <a:solidFill>
            <a:schemeClr val="tx1"/>
          </a:solidFill>
          <a:prstDash val="solid"/>
        </a:ln>
      </c:spPr>
      <c:txPr>
        <a:bodyPr/>
        <a:lstStyle/>
        <a:p>
          <a:pPr>
            <a:defRPr sz="1118" b="1" i="0" u="none" strike="noStrike" baseline="0">
              <a:solidFill>
                <a:srgbClr val="003300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</c:chart>
  <c:spPr>
    <a:solidFill>
      <a:schemeClr val="bg1">
        <a:alpha val="60001"/>
      </a:schemeClr>
    </a:solidFill>
    <a:ln>
      <a:noFill/>
    </a:ln>
  </c:spPr>
  <c:txPr>
    <a:bodyPr/>
    <a:lstStyle/>
    <a:p>
      <a:pPr>
        <a:defRPr sz="1215" b="1" i="0" u="none" strike="noStrike" baseline="0">
          <a:solidFill>
            <a:srgbClr val="003300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5471698113207614E-2"/>
          <c:y val="3.1250000000000042E-2"/>
          <c:w val="0.69056603773584857"/>
          <c:h val="0.84090909090909638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Высокий</c:v>
                </c:pt>
              </c:strCache>
            </c:strRef>
          </c:tx>
          <c:spPr>
            <a:ln w="35871">
              <a:solidFill>
                <a:srgbClr val="FF0000"/>
              </a:solidFill>
              <a:prstDash val="solid"/>
            </a:ln>
          </c:spPr>
          <c:marker>
            <c:symbol val="diamond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5.0131940931981422E-2"/>
                  <c:y val="-8.8262596286567546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4.5010600069656924E-2"/>
                  <c:y val="-8.8944195790390854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3.234208939601179E-2"/>
                  <c:y val="-9.7580711395360509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2881262297821623E-2"/>
                  <c:y val="-8.3376165940815566E-2"/>
                </c:manualLayout>
              </c:layout>
              <c:dLblPos val="r"/>
              <c:showVal val="1"/>
            </c:dLbl>
            <c:spPr>
              <a:noFill/>
              <a:ln w="23914">
                <a:noFill/>
              </a:ln>
            </c:spPr>
            <c:txPr>
              <a:bodyPr/>
              <a:lstStyle/>
              <a:p>
                <a:pPr>
                  <a:defRPr sz="1130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Sheet1!$B$2:$H$2</c:f>
              <c:numCache>
                <c:formatCode>General</c:formatCode>
                <c:ptCount val="7"/>
                <c:pt idx="0">
                  <c:v>44</c:v>
                </c:pt>
                <c:pt idx="1">
                  <c:v>45</c:v>
                </c:pt>
                <c:pt idx="2">
                  <c:v>46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Средний</c:v>
                </c:pt>
              </c:strCache>
            </c:strRef>
          </c:tx>
          <c:spPr>
            <a:ln w="35871">
              <a:solidFill>
                <a:srgbClr val="0000FF"/>
              </a:solidFill>
              <a:prstDash val="solid"/>
            </a:ln>
          </c:spPr>
          <c:marker>
            <c:symbol val="square"/>
            <c:size val="8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3374471001865346E-2"/>
                  <c:y val="6.4132593895246656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1.2747243753474058E-2"/>
                  <c:y val="6.2596118685650459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1.0439260272197458E-2"/>
                  <c:y val="3.3727944461938247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0994469844990928E-2"/>
                  <c:y val="-0.10871708084167175"/>
                </c:manualLayout>
              </c:layout>
              <c:dLblPos val="r"/>
              <c:showVal val="1"/>
            </c:dLbl>
            <c:spPr>
              <a:noFill/>
              <a:ln w="23914">
                <a:noFill/>
              </a:ln>
            </c:spPr>
            <c:txPr>
              <a:bodyPr/>
              <a:lstStyle/>
              <a:p>
                <a:pPr>
                  <a:defRPr sz="1130" b="1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Sheet1!$B$3:$H$3</c:f>
              <c:numCache>
                <c:formatCode>General</c:formatCode>
                <c:ptCount val="7"/>
                <c:pt idx="0">
                  <c:v>56</c:v>
                </c:pt>
                <c:pt idx="1">
                  <c:v>55</c:v>
                </c:pt>
                <c:pt idx="2">
                  <c:v>54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Низкий</c:v>
                </c:pt>
              </c:strCache>
            </c:strRef>
          </c:tx>
          <c:spPr>
            <a:ln w="35871">
              <a:solidFill>
                <a:srgbClr val="008000"/>
              </a:solidFill>
              <a:prstDash val="solid"/>
            </a:ln>
          </c:spPr>
          <c:marker>
            <c:symbol val="triangle"/>
            <c:size val="8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9377223950849202E-2"/>
                  <c:y val="-8.0080719515286281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3.7463430258336122E-2"/>
                  <c:y val="-8.0876005852283356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5.9269615984013698E-3"/>
                  <c:y val="-5.5616605891854493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1.5900130222349505E-2"/>
                  <c:y val="5.2987470422821807E-2"/>
                </c:manualLayout>
              </c:layout>
              <c:dLblPos val="r"/>
              <c:showVal val="1"/>
            </c:dLbl>
            <c:spPr>
              <a:noFill/>
              <a:ln w="23914">
                <a:noFill/>
              </a:ln>
            </c:spPr>
            <c:txPr>
              <a:bodyPr/>
              <a:lstStyle/>
              <a:p>
                <a:pPr>
                  <a:defRPr sz="1130" b="1" i="0" u="none" strike="noStrike" baseline="0">
                    <a:solidFill>
                      <a:srgbClr val="008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Sheet1!$B$4:$H$4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Val val="1"/>
        </c:dLbls>
        <c:marker val="1"/>
        <c:axId val="95883264"/>
        <c:axId val="95884800"/>
      </c:lineChart>
      <c:catAx>
        <c:axId val="95883264"/>
        <c:scaling>
          <c:orientation val="minMax"/>
        </c:scaling>
        <c:axPos val="b"/>
        <c:numFmt formatCode="General" sourceLinked="1"/>
        <c:tickLblPos val="nextTo"/>
        <c:spPr>
          <a:ln w="29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5884800"/>
        <c:crosses val="autoZero"/>
        <c:auto val="1"/>
        <c:lblAlgn val="ctr"/>
        <c:lblOffset val="100"/>
        <c:tickLblSkip val="1"/>
        <c:tickMarkSkip val="1"/>
      </c:catAx>
      <c:valAx>
        <c:axId val="95884800"/>
        <c:scaling>
          <c:orientation val="minMax"/>
          <c:max val="100"/>
          <c:min val="0"/>
        </c:scaling>
        <c:axPos val="l"/>
        <c:title>
          <c:tx>
            <c:rich>
              <a:bodyPr rot="0" vert="horz"/>
              <a:lstStyle/>
              <a:p>
                <a:pPr algn="ctr">
                  <a:defRPr sz="113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ru-RU"/>
                  <a:t>%</a:t>
                </a:r>
              </a:p>
            </c:rich>
          </c:tx>
          <c:layout>
            <c:manualLayout>
              <c:xMode val="edge"/>
              <c:yMode val="edge"/>
              <c:x val="7.7358490566037913E-2"/>
              <c:y val="0"/>
            </c:manualLayout>
          </c:layout>
          <c:spPr>
            <a:noFill/>
            <a:ln w="23914">
              <a:noFill/>
            </a:ln>
          </c:spPr>
        </c:title>
        <c:numFmt formatCode="General" sourceLinked="1"/>
        <c:tickLblPos val="nextTo"/>
        <c:spPr>
          <a:ln w="29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5883264"/>
        <c:crosses val="autoZero"/>
        <c:crossBetween val="between"/>
        <c:majorUnit val="10"/>
        <c:minorUnit val="10"/>
      </c:valAx>
      <c:spPr>
        <a:noFill/>
        <a:ln w="23914">
          <a:noFill/>
        </a:ln>
      </c:spPr>
    </c:plotArea>
    <c:legend>
      <c:legendPos val="r"/>
      <c:layout>
        <c:manualLayout>
          <c:xMode val="edge"/>
          <c:yMode val="edge"/>
          <c:x val="0.77547169811321226"/>
          <c:y val="0.31534090909091367"/>
          <c:w val="0.21698113207547406"/>
          <c:h val="0.40340909090909088"/>
        </c:manualLayout>
      </c:layout>
      <c:spPr>
        <a:solidFill>
          <a:schemeClr val="bg1"/>
        </a:solidFill>
        <a:ln w="23914">
          <a:noFill/>
        </a:ln>
      </c:spPr>
      <c:txPr>
        <a:bodyPr/>
        <a:lstStyle/>
        <a:p>
          <a:pPr>
            <a:defRPr sz="14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</c:chart>
  <c:spPr>
    <a:solidFill>
      <a:schemeClr val="bg1">
        <a:alpha val="60001"/>
      </a:schemeClr>
    </a:solidFill>
    <a:ln>
      <a:noFill/>
    </a:ln>
  </c:spPr>
  <c:txPr>
    <a:bodyPr/>
    <a:lstStyle/>
    <a:p>
      <a:pPr>
        <a:defRPr sz="127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0160055774278216"/>
          <c:y val="0.11420300196850409"/>
          <c:w val="0.87548277559055121"/>
          <c:h val="0.6401882381889771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2012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2013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 formatCode="0.0">
                  <c:v>3.9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2014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3.8</c:v>
                </c:pt>
              </c:numCache>
            </c:numRef>
          </c:val>
        </c:ser>
        <c:dLbls>
          <c:showVal val="1"/>
        </c:dLbls>
        <c:gapWidth val="75"/>
        <c:axId val="96413568"/>
        <c:axId val="96415104"/>
      </c:barChart>
      <c:catAx>
        <c:axId val="96413568"/>
        <c:scaling>
          <c:orientation val="minMax"/>
        </c:scaling>
        <c:axPos val="b"/>
        <c:numFmt formatCode="General" sourceLinked="1"/>
        <c:majorTickMark val="none"/>
        <c:tickLblPos val="nextTo"/>
        <c:crossAx val="96415104"/>
        <c:crosses val="autoZero"/>
        <c:auto val="1"/>
        <c:lblAlgn val="ctr"/>
        <c:lblOffset val="100"/>
      </c:catAx>
      <c:valAx>
        <c:axId val="96415104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64135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3589648950131262"/>
          <c:y val="0.80962819881889836"/>
          <c:w val="0.32820702099737531"/>
          <c:h val="0.1091218011811025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0.09219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28600" y="-247650"/>
          <a:ext cx="6096000" cy="37465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2" tIns="45764" rIns="91532" bIns="45764" numCol="1" anchor="t" anchorCtr="0" compatLnSpc="1">
            <a:prstTxWarp prst="textNoShape">
              <a:avLst/>
            </a:prstTxWarp>
          </a:bodyPr>
          <a:lstStyle>
            <a:lvl1pPr defTabSz="915988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897187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2" tIns="45764" rIns="91532" bIns="45764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91650"/>
            <a:ext cx="2973388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2" tIns="45764" rIns="91532" bIns="45764" numCol="1" anchor="b" anchorCtr="0" compatLnSpc="1">
            <a:prstTxWarp prst="textNoShape">
              <a:avLst/>
            </a:prstTxWarp>
          </a:bodyPr>
          <a:lstStyle>
            <a:lvl1pPr defTabSz="915988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391650"/>
            <a:ext cx="2897187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32" tIns="45764" rIns="91532" bIns="45764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FB02E0B-7FAE-4D37-A1D6-178C9CB8C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5" rIns="91413" bIns="45705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5" rIns="91413" bIns="45705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5" rIns="91413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35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5" rIns="91413" bIns="45705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5" rIns="91413" bIns="45705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8429B67-8CC5-40C3-8CCB-80D6C7C72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3EFEBC-47E1-4C36-B2A6-0D167A66CEA4}" type="slidenum">
              <a:rPr lang="ru-RU" smtClean="0">
                <a:latin typeface="Arial" charset="0"/>
              </a:rPr>
              <a:pPr/>
              <a:t>1</a:t>
            </a:fld>
            <a:endParaRPr lang="ru-RU" smtClean="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Структура – Паспорт, Полномочия + НПА, Схема управления, Анализ, Проблемы, Цель, Задачи (по разделам или направлениям).</a:t>
            </a:r>
          </a:p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В виде приложений  можно – перечень мероприятий, объем и источники финансирования, Сетевой график (сроки), Показатели, Мониторинг. </a:t>
            </a:r>
          </a:p>
          <a:p>
            <a:pPr eaLnBrk="1" hangingPunct="1"/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Нет паспорта.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429B67-8CC5-40C3-8CCB-80D6C7C72DBE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dirty="0" smtClean="0">
                <a:latin typeface="Arial" charset="0"/>
              </a:rPr>
              <a:t>Вывод: </a:t>
            </a:r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401311-988F-4E90-95EB-B8D1BD8762D8}" type="slidenum">
              <a:rPr lang="ru-RU" smtClean="0">
                <a:latin typeface="Arial" charset="0"/>
              </a:rPr>
              <a:pPr/>
              <a:t>7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latin typeface="Arial" charset="0"/>
              </a:rPr>
              <a:t>Индекс здоровья</a:t>
            </a: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8F1B9E-7844-44CD-98EC-5DDEA672757E}" type="slidenum">
              <a:rPr lang="ru-RU" smtClean="0">
                <a:latin typeface="Arial" charset="0"/>
              </a:rPr>
              <a:pPr/>
              <a:t>8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429B67-8CC5-40C3-8CCB-80D6C7C72DBE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714375"/>
          </a:xfrm>
          <a:noFill/>
          <a:ln/>
        </p:spPr>
        <p:txBody>
          <a:bodyPr/>
          <a:lstStyle/>
          <a:p>
            <a:r>
              <a:rPr lang="ru-RU" dirty="0" smtClean="0">
                <a:latin typeface="Arial" charset="0"/>
              </a:rPr>
              <a:t> Необходимо заменить мебель в раздевалках и туалетных комнатах, приобрести один комплект постельного белья.</a:t>
            </a:r>
          </a:p>
          <a:p>
            <a:r>
              <a:rPr lang="ru-RU" dirty="0" smtClean="0">
                <a:latin typeface="Arial" charset="0"/>
              </a:rPr>
              <a:t>Необходим капитальный ремонт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ED0D47-482C-45B9-B0D0-5B9B910EB8C2}" type="slidenum">
              <a:rPr lang="ru-RU" smtClean="0">
                <a:latin typeface="Arial" charset="0"/>
              </a:rPr>
              <a:pPr/>
              <a:t>21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Вывод: Все необходимые</a:t>
            </a:r>
            <a:r>
              <a:rPr lang="ru-RU" baseline="0" dirty="0" smtClean="0"/>
              <a:t> счётчики для учёта энергоносителей установлены.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429B67-8CC5-40C3-8CCB-80D6C7C72DBE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Вывод: Принимаются меры комплексной безопасности.</a:t>
            </a:r>
          </a:p>
          <a:p>
            <a:r>
              <a:rPr lang="ru-RU" dirty="0" smtClean="0"/>
              <a:t>Однако,</a:t>
            </a:r>
            <a:r>
              <a:rPr lang="ru-RU" baseline="0" dirty="0" smtClean="0"/>
              <a:t> отсутствует видеонаблюдение наружное и внутреннее, тренировки по эвакуации из здания проводятся один раз в квартал, но без присутствия сотрудников МЧС и МВД.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429B67-8CC5-40C3-8CCB-80D6C7C72DBE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429B67-8CC5-40C3-8CCB-80D6C7C72DBE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429B67-8CC5-40C3-8CCB-80D6C7C72DBE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706485-63E0-450F-823C-1AD31B98A8F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22CA2-99CF-48E6-8DF4-D0F41D1B7B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512D61-13D8-4447-830C-1F459FDB07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9D760-1BE3-426D-8B72-9EDD6BB568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5D24C1-4C2C-4BF7-95A0-8BA61E31D7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373428-E950-49F1-96DA-B6B0CE665E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4B3F8-9620-4190-A35A-A405DB7DB5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1483F-FD13-49E1-9013-6889EEB7E5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8E7B8-7D56-4B36-95DD-7F3318801D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875C2-4B17-48D5-B8A8-77DEFCCF3C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DF4D55-49EE-4DA1-BA97-DEB3C9F325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B2EBC3-54F7-4266-8B1D-287ED3AF39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2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_____Microsoft_Office_Excel_97-20036.xls"/><Relationship Id="rId4" Type="http://schemas.openxmlformats.org/officeDocument/2006/relationships/oleObject" Target="../embeddings/_____Microsoft_Office_Excel_97-20035.xls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8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3CB37-1BBF-4E89-A5E3-822DB4DC1677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1180674" name="Text Box 2"/>
          <p:cNvSpPr txBox="1">
            <a:spLocks noChangeArrowheads="1"/>
          </p:cNvSpPr>
          <p:nvPr/>
        </p:nvSpPr>
        <p:spPr bwMode="auto">
          <a:xfrm>
            <a:off x="0" y="1282700"/>
            <a:ext cx="9144000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</a:rPr>
              <a:t>Департамент </a:t>
            </a:r>
            <a:r>
              <a:rPr lang="ru-RU" sz="1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</a:rPr>
              <a:t>по</a:t>
            </a:r>
            <a:r>
              <a:rPr lang="en-US" sz="1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</a:rPr>
              <a:t>социальным вопросам администрации города Ишима</a:t>
            </a:r>
            <a:endParaRPr lang="ru-RU" sz="14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</a:endParaRP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3643313" y="6197600"/>
            <a:ext cx="19002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>
                <a:solidFill>
                  <a:schemeClr val="accent2"/>
                </a:solidFill>
              </a:rPr>
              <a:t>Ишим, </a:t>
            </a:r>
            <a:r>
              <a:rPr lang="ru-RU" sz="1400" dirty="0" smtClean="0">
                <a:solidFill>
                  <a:schemeClr val="accent2"/>
                </a:solidFill>
              </a:rPr>
              <a:t>2012 </a:t>
            </a:r>
            <a:r>
              <a:rPr lang="ru-RU" sz="1400" dirty="0">
                <a:solidFill>
                  <a:schemeClr val="accent2"/>
                </a:solidFill>
              </a:rPr>
              <a:t>г.</a:t>
            </a:r>
          </a:p>
        </p:txBody>
      </p:sp>
      <p:sp>
        <p:nvSpPr>
          <p:cNvPr id="1180676" name="Text Box 4"/>
          <p:cNvSpPr txBox="1">
            <a:spLocks noChangeArrowheads="1"/>
          </p:cNvSpPr>
          <p:nvPr/>
        </p:nvSpPr>
        <p:spPr bwMode="auto">
          <a:xfrm>
            <a:off x="376238" y="1908313"/>
            <a:ext cx="8767762" cy="37548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B2B2B2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i="1" dirty="0">
                <a:solidFill>
                  <a:schemeClr val="tx1"/>
                </a:solidFill>
                <a:latin typeface="Arial" pitchFamily="34" charset="0"/>
              </a:rPr>
              <a:t>Программа развития </a:t>
            </a:r>
            <a:endParaRPr lang="ru-RU" sz="2800" i="1" dirty="0" smtClean="0">
              <a:solidFill>
                <a:schemeClr val="tx1"/>
              </a:solidFill>
              <a:latin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</a:rPr>
              <a:t>муниципального </a:t>
            </a:r>
            <a:r>
              <a:rPr lang="ru-RU" sz="2800" i="1" dirty="0">
                <a:solidFill>
                  <a:schemeClr val="tx1"/>
                </a:solidFill>
                <a:latin typeface="Arial" pitchFamily="34" charset="0"/>
              </a:rPr>
              <a:t>автономного дошкольного образовательного учреждения «Детский сад № 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en-US" sz="2800" i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Arial" pitchFamily="34" charset="0"/>
              </a:rPr>
              <a:t>общеразвивающего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</a:rPr>
              <a:t> вида с приоритетным осуществлением познавательно – речевого развития детей» </a:t>
            </a:r>
            <a:r>
              <a:rPr lang="ru-RU" sz="2800" i="1" dirty="0">
                <a:solidFill>
                  <a:schemeClr val="tx1"/>
                </a:solidFill>
                <a:latin typeface="Arial" pitchFamily="34" charset="0"/>
              </a:rPr>
              <a:t>города 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</a:rPr>
              <a:t>Ишима (МАДОУ </a:t>
            </a:r>
            <a:r>
              <a:rPr lang="ru-RU" sz="2800" i="1" dirty="0" err="1" smtClean="0">
                <a:solidFill>
                  <a:schemeClr val="tx1"/>
                </a:solidFill>
                <a:latin typeface="Arial" pitchFamily="34" charset="0"/>
              </a:rPr>
              <a:t>д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</a:rPr>
              <a:t>/с № 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</a:rPr>
              <a:t>10)на 2012-2014 г.г.</a:t>
            </a:r>
            <a:endParaRPr lang="ru-RU" sz="2800" i="1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5D24C1-4C2C-4BF7-95A0-8BA61E31D70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graphicFrame>
        <p:nvGraphicFramePr>
          <p:cNvPr id="5" name="Содержимое 11"/>
          <p:cNvGraphicFramePr>
            <a:graphicFrameLocks noGrp="1"/>
          </p:cNvGraphicFramePr>
          <p:nvPr/>
        </p:nvGraphicFramePr>
        <p:xfrm>
          <a:off x="457200" y="381000"/>
          <a:ext cx="4019550" cy="2809875"/>
        </p:xfrm>
        <a:graphic>
          <a:graphicData uri="http://schemas.openxmlformats.org/presentationml/2006/ole">
            <p:oleObj spid="_x0000_s201730" name="Worksheet" r:id="rId3" imgW="3867053" imgH="2705084" progId="Excel.Sheet.8">
              <p:embed/>
            </p:oleObj>
          </a:graphicData>
        </a:graphic>
      </p:graphicFrame>
      <p:graphicFrame>
        <p:nvGraphicFramePr>
          <p:cNvPr id="6" name="Содержимое 12"/>
          <p:cNvGraphicFramePr>
            <a:graphicFrameLocks noGrp="1"/>
          </p:cNvGraphicFramePr>
          <p:nvPr/>
        </p:nvGraphicFramePr>
        <p:xfrm>
          <a:off x="4505325" y="400050"/>
          <a:ext cx="4067175" cy="3438525"/>
        </p:xfrm>
        <a:graphic>
          <a:graphicData uri="http://schemas.openxmlformats.org/presentationml/2006/ole">
            <p:oleObj spid="_x0000_s201731" name="Worksheet" r:id="rId4" imgW="3990987" imgH="3371922" progId="Excel.Sheet.8">
              <p:embed/>
            </p:oleObj>
          </a:graphicData>
        </a:graphic>
      </p:graphicFrame>
      <p:sp>
        <p:nvSpPr>
          <p:cNvPr id="7" name="Содержимое 9"/>
          <p:cNvSpPr txBox="1">
            <a:spLocks/>
          </p:cNvSpPr>
          <p:nvPr/>
        </p:nvSpPr>
        <p:spPr>
          <a:xfrm>
            <a:off x="457200" y="3938588"/>
            <a:ext cx="4038600" cy="2187575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Вывод: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Сравнительный анализ комплексной оценки состояния здоровья детей показывает, что основную массу составляют дети со второй группой здоровья.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2.Количество детей с первой группой здоровья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200" b="0" dirty="0" smtClean="0">
                <a:solidFill>
                  <a:schemeClr val="tx1"/>
                </a:solidFill>
                <a:latin typeface="+mn-lt"/>
              </a:rPr>
              <a:t>  не значительно снизилось 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10"/>
          <p:cNvSpPr txBox="1">
            <a:spLocks/>
          </p:cNvSpPr>
          <p:nvPr/>
        </p:nvSpPr>
        <p:spPr>
          <a:xfrm>
            <a:off x="4648200" y="3938588"/>
            <a:ext cx="4038600" cy="2187575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Вывод: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1.Общая заболеваемость снизилась по сравнению с 2009г.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Динамика снижения заболеваемости  ОРВИ 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положительно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стабильна.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78500" y="177800"/>
            <a:ext cx="2717800" cy="203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Анализ ситуации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5D24C1-4C2C-4BF7-95A0-8BA61E31D70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5" name="Содержимое 8"/>
          <p:cNvSpPr txBox="1">
            <a:spLocks/>
          </p:cNvSpPr>
          <p:nvPr/>
        </p:nvSpPr>
        <p:spPr>
          <a:xfrm>
            <a:off x="457200" y="742122"/>
            <a:ext cx="4038600" cy="2332382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Используются </a:t>
            </a:r>
            <a:r>
              <a:rPr kumimoji="0" lang="ru-RU" sz="1400" b="0" i="1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здоровьесберегающие</a:t>
            </a:r>
            <a:r>
              <a:rPr kumimoji="0" lang="ru-RU" sz="14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технологии: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В.Ф. Базарного;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Дыхательная гимнастика А.Н.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Стрельниковой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Социально- оздоровительная технология Ю.Ф.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Змановского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6" name="Содержимое 9"/>
          <p:cNvSpPr txBox="1">
            <a:spLocks/>
          </p:cNvSpPr>
          <p:nvPr/>
        </p:nvSpPr>
        <p:spPr>
          <a:xfrm>
            <a:off x="4648200" y="768626"/>
            <a:ext cx="4038600" cy="3017562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Оценка</a:t>
            </a:r>
            <a:r>
              <a:rPr kumimoji="0" lang="ru-RU" sz="1400" b="0" i="1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физической подготовленности детей.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Диаграмма 14"/>
          <p:cNvGraphicFramePr>
            <a:graphicFrameLocks/>
          </p:cNvGraphicFramePr>
          <p:nvPr/>
        </p:nvGraphicFramePr>
        <p:xfrm>
          <a:off x="4943475" y="1343025"/>
          <a:ext cx="3752850" cy="2514600"/>
        </p:xfrm>
        <a:graphic>
          <a:graphicData uri="http://schemas.openxmlformats.org/presentationml/2006/ole">
            <p:oleObj spid="_x0000_s169986" name="Worksheet" r:id="rId3" imgW="3476718" imgH="2323924" progId="Excel.Sheet.8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982817" y="3962399"/>
            <a:ext cx="3962399" cy="120032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0" dirty="0">
                <a:solidFill>
                  <a:schemeClr val="tx1"/>
                </a:solidFill>
                <a:latin typeface="Arial" pitchFamily="34" charset="0"/>
              </a:rPr>
              <a:t>Вывод: </a:t>
            </a:r>
            <a:r>
              <a:rPr lang="ru-RU" sz="1600" b="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ru-RU" sz="1600" b="0" dirty="0">
                <a:solidFill>
                  <a:schemeClr val="tx1"/>
                </a:solidFill>
                <a:latin typeface="Arial" pitchFamily="34" charset="0"/>
              </a:rPr>
              <a:t>Прослеживается </a:t>
            </a:r>
            <a:r>
              <a:rPr lang="ru-RU" sz="1600" b="0" dirty="0" smtClean="0">
                <a:solidFill>
                  <a:schemeClr val="tx1"/>
                </a:solidFill>
                <a:latin typeface="Arial" pitchFamily="34" charset="0"/>
              </a:rPr>
              <a:t>не стабильная  </a:t>
            </a:r>
            <a:r>
              <a:rPr lang="ru-RU" sz="1600" b="0" dirty="0">
                <a:solidFill>
                  <a:schemeClr val="tx1"/>
                </a:solidFill>
                <a:latin typeface="Arial" pitchFamily="34" charset="0"/>
              </a:rPr>
              <a:t>динамика улучшения показателей уровней </a:t>
            </a:r>
            <a:r>
              <a:rPr lang="ru-RU" sz="1600" b="0" dirty="0" smtClean="0">
                <a:solidFill>
                  <a:schemeClr val="tx1"/>
                </a:solidFill>
                <a:latin typeface="Arial" pitchFamily="34" charset="0"/>
              </a:rPr>
              <a:t>физической подготовленности </a:t>
            </a:r>
            <a:r>
              <a:rPr lang="ru-RU" sz="1600" b="0" dirty="0">
                <a:solidFill>
                  <a:schemeClr val="tx1"/>
                </a:solidFill>
                <a:latin typeface="Arial" pitchFamily="34" charset="0"/>
              </a:rPr>
              <a:t>детей</a:t>
            </a:r>
            <a:r>
              <a:rPr lang="ru-RU" sz="2400" b="0" dirty="0" smtClean="0">
                <a:solidFill>
                  <a:schemeClr val="tx2"/>
                </a:solidFill>
                <a:latin typeface="Arial" pitchFamily="34" charset="0"/>
              </a:rPr>
              <a:t>.</a:t>
            </a:r>
            <a:endParaRPr lang="ru-RU" sz="2400" b="0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57900" y="215900"/>
            <a:ext cx="2832100" cy="381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Анализ ситуации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8E7B8-7D56-4B36-95DD-7F3318801D17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915850" y="826536"/>
            <a:ext cx="7691437" cy="4254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374" y="152401"/>
            <a:ext cx="3902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Качественный состав педагогов МАДОУ </a:t>
            </a:r>
            <a:r>
              <a:rPr lang="ru-RU" sz="1200" dirty="0" err="1" smtClean="0">
                <a:solidFill>
                  <a:prstClr val="black"/>
                </a:solidFill>
                <a:latin typeface="Calibri"/>
              </a:rPr>
              <a:t>д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/с №10 (образование</a:t>
            </a:r>
            <a:r>
              <a:rPr lang="ru-RU" sz="1600" dirty="0" smtClean="0">
                <a:solidFill>
                  <a:prstClr val="black"/>
                </a:solidFill>
                <a:latin typeface="Calibri"/>
              </a:rPr>
              <a:t>)</a:t>
            </a:r>
          </a:p>
        </p:txBody>
      </p:sp>
      <p:graphicFrame>
        <p:nvGraphicFramePr>
          <p:cNvPr id="128002" name="Диаграмма 4"/>
          <p:cNvGraphicFramePr>
            <a:graphicFrameLocks noGrp="1"/>
          </p:cNvGraphicFramePr>
          <p:nvPr/>
        </p:nvGraphicFramePr>
        <p:xfrm>
          <a:off x="514350" y="647701"/>
          <a:ext cx="4238625" cy="2476499"/>
        </p:xfrm>
        <a:graphic>
          <a:graphicData uri="http://schemas.openxmlformats.org/presentationml/2006/ole">
            <p:oleObj spid="_x0000_s128002" name="Worksheet" r:id="rId3" imgW="7200919" imgH="5810194" progId="Excel.Sheet.8">
              <p:embed/>
            </p:oleObj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14350" y="3190876"/>
            <a:ext cx="4171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0" u="sng" dirty="0"/>
              <a:t>Вывод:</a:t>
            </a:r>
            <a:r>
              <a:rPr lang="ru-RU" sz="1200" b="0" dirty="0"/>
              <a:t> </a:t>
            </a:r>
            <a:r>
              <a:rPr lang="ru-RU" sz="1200" b="0" dirty="0">
                <a:solidFill>
                  <a:schemeClr val="tx1"/>
                </a:solidFill>
              </a:rPr>
              <a:t>Положительная динамика количества педагогов с высшим </a:t>
            </a:r>
            <a:r>
              <a:rPr lang="ru-RU" sz="1200" b="0" dirty="0" smtClean="0">
                <a:solidFill>
                  <a:schemeClr val="tx1"/>
                </a:solidFill>
              </a:rPr>
              <a:t>образованием</a:t>
            </a:r>
            <a:r>
              <a:rPr lang="en-US" sz="1200" b="0" dirty="0" smtClean="0">
                <a:solidFill>
                  <a:schemeClr val="tx1"/>
                </a:solidFill>
              </a:rPr>
              <a:t> </a:t>
            </a:r>
            <a:r>
              <a:rPr lang="ru-RU" sz="1200" b="0" dirty="0" smtClean="0">
                <a:solidFill>
                  <a:schemeClr val="tx1"/>
                </a:solidFill>
              </a:rPr>
              <a:t>– </a:t>
            </a:r>
            <a:r>
              <a:rPr lang="en-US" sz="1200" b="0" dirty="0" smtClean="0">
                <a:solidFill>
                  <a:schemeClr val="tx1"/>
                </a:solidFill>
              </a:rPr>
              <a:t>100%</a:t>
            </a:r>
            <a:endParaRPr lang="ru-RU" sz="1200" b="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67451" y="114299"/>
            <a:ext cx="2581274" cy="2571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  <p:graphicFrame>
        <p:nvGraphicFramePr>
          <p:cNvPr id="128003" name="Диаграмма 5"/>
          <p:cNvGraphicFramePr>
            <a:graphicFrameLocks noGrp="1"/>
          </p:cNvGraphicFramePr>
          <p:nvPr/>
        </p:nvGraphicFramePr>
        <p:xfrm>
          <a:off x="4981575" y="828675"/>
          <a:ext cx="3810000" cy="2676525"/>
        </p:xfrm>
        <a:graphic>
          <a:graphicData uri="http://schemas.openxmlformats.org/presentationml/2006/ole">
            <p:oleObj spid="_x0000_s128003" name="Worksheet" r:id="rId4" imgW="9525166" imgH="5715096" progId="Excel.Sheet.8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857750" y="504826"/>
            <a:ext cx="40195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Квалификационные категории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4914900" y="3533776"/>
            <a:ext cx="39052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0" dirty="0" smtClean="0">
                <a:solidFill>
                  <a:schemeClr val="bg2">
                    <a:lumMod val="25000"/>
                  </a:schemeClr>
                </a:solidFill>
              </a:rPr>
              <a:t>Вывод:</a:t>
            </a:r>
            <a:r>
              <a:rPr lang="ru-RU" sz="1200" b="0" dirty="0" smtClean="0">
                <a:solidFill>
                  <a:schemeClr val="tx1"/>
                </a:solidFill>
              </a:rPr>
              <a:t> Наблюдается положительная динамика по количеству педагогов имеющих категории, в том числе первую и высшую.</a:t>
            </a:r>
          </a:p>
          <a:p>
            <a:r>
              <a:rPr lang="ru-RU" sz="1200" b="0" dirty="0" smtClean="0">
                <a:solidFill>
                  <a:schemeClr val="accent2"/>
                </a:solidFill>
              </a:rPr>
              <a:t>Однако: </a:t>
            </a:r>
            <a:r>
              <a:rPr lang="ru-RU" sz="1200" b="0" dirty="0" smtClean="0">
                <a:solidFill>
                  <a:schemeClr val="tx1"/>
                </a:solidFill>
              </a:rPr>
              <a:t>Два педагога не имеют квалификационных категорий, т.к. стаж работы менее 2 лет.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8651" y="3762375"/>
            <a:ext cx="32956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Стаж работы педагогов</a:t>
            </a:r>
            <a:endParaRPr lang="ru-RU" sz="1200" dirty="0">
              <a:solidFill>
                <a:schemeClr val="tx1"/>
              </a:solidFill>
            </a:endParaRPr>
          </a:p>
        </p:txBody>
      </p:sp>
      <p:graphicFrame>
        <p:nvGraphicFramePr>
          <p:cNvPr id="128004" name="Диаграмма 4"/>
          <p:cNvGraphicFramePr>
            <a:graphicFrameLocks noGrp="1"/>
          </p:cNvGraphicFramePr>
          <p:nvPr/>
        </p:nvGraphicFramePr>
        <p:xfrm>
          <a:off x="476251" y="4048125"/>
          <a:ext cx="4191000" cy="2447925"/>
        </p:xfrm>
        <a:graphic>
          <a:graphicData uri="http://schemas.openxmlformats.org/presentationml/2006/ole">
            <p:oleObj spid="_x0000_s128004" name="Worksheet" r:id="rId5" imgW="9029815" imgH="4705214" progId="Excel.Sheet.8">
              <p:embed/>
            </p:oleObj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905375" y="4762500"/>
            <a:ext cx="3829050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Вывод</a:t>
            </a:r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В коллективе трудится стабильный, работоспособный коллектив, состоящий из опытных педагогов, способных обеспечить выполнение поставленных перед ним задач.</a:t>
            </a:r>
            <a:endParaRPr lang="ru-RU" sz="12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2284"/>
          </a:xfrm>
        </p:spPr>
        <p:txBody>
          <a:bodyPr/>
          <a:lstStyle/>
          <a:p>
            <a:r>
              <a:rPr lang="ru-RU" sz="2400" dirty="0" smtClean="0"/>
              <a:t>Организация работы с детьми с ОВЗ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F9D760-1BE3-426D-8B72-9EDD6BB5680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31303" y="1099931"/>
          <a:ext cx="8123583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880"/>
                <a:gridCol w="1134717"/>
                <a:gridCol w="1333500"/>
                <a:gridCol w="1885950"/>
                <a:gridCol w="981075"/>
                <a:gridCol w="2006461"/>
              </a:tblGrid>
              <a:tr h="11670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Количество детей с ОВЗ на </a:t>
                      </a:r>
                      <a:r>
                        <a:rPr lang="ru-RU" sz="1200" dirty="0" err="1" smtClean="0"/>
                        <a:t>микроучастке</a:t>
                      </a:r>
                      <a:r>
                        <a:rPr lang="ru-RU" sz="1200" dirty="0" smtClean="0"/>
                        <a:t> 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Количество детей с ОВЗ,</a:t>
                      </a:r>
                      <a:r>
                        <a:rPr lang="ru-RU" sz="1200" baseline="0" dirty="0" smtClean="0"/>
                        <a:t> получающих образовательную услугу в ДОУ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Причина не получения образовательной услуги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Наличие методического обеспечения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Количество педагогов, работающих с детьми  с ОВЗ 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Количество педагогов, прошедших курсовую подготовку по работе с детьми</a:t>
                      </a:r>
                      <a:r>
                        <a:rPr lang="ru-RU" sz="1200" baseline="0" dirty="0" smtClean="0"/>
                        <a:t> с ОВЗ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07152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 отказ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1.Образовательная программа ДОУ(раздел  Инклюзивное образование детей дошкольного возраста)</a:t>
                      </a:r>
                    </a:p>
                    <a:p>
                      <a:r>
                        <a:rPr lang="ru-RU" sz="1200" dirty="0" smtClean="0"/>
                        <a:t>2.Рабочая программа педагога- психолога для работы с детьми</a:t>
                      </a:r>
                      <a:r>
                        <a:rPr lang="ru-RU" sz="1200" baseline="0" dirty="0" smtClean="0"/>
                        <a:t> с ОВЗ.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0 по программе 72 часа.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 прошли семинары: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 на базе ТОГИРРО,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 прошел</a:t>
                      </a:r>
                      <a:r>
                        <a:rPr lang="ru-RU" sz="1200" baseline="0" dirty="0" smtClean="0"/>
                        <a:t> обучение в объёме 36 часов в Уральском отделении в 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Российской академии образования по программе</a:t>
                      </a:r>
                      <a:r>
                        <a:rPr lang="ru-RU" sz="1200" baseline="0" dirty="0" smtClean="0"/>
                        <a:t> «Организация комплексного </a:t>
                      </a:r>
                      <a:r>
                        <a:rPr lang="ru-RU" sz="1200" baseline="0" dirty="0" err="1" smtClean="0"/>
                        <a:t>медико</a:t>
                      </a:r>
                      <a:r>
                        <a:rPr lang="ru-RU" sz="1200" baseline="0" dirty="0" smtClean="0"/>
                        <a:t> – </a:t>
                      </a:r>
                      <a:r>
                        <a:rPr lang="ru-RU" sz="1200" baseline="0" dirty="0" err="1" smtClean="0"/>
                        <a:t>психолого</a:t>
                      </a:r>
                      <a:r>
                        <a:rPr lang="ru-RU" sz="1200" baseline="0" dirty="0" smtClean="0"/>
                        <a:t> – педагогического сопровождения и планирования </a:t>
                      </a:r>
                      <a:r>
                        <a:rPr lang="ru-RU" sz="1200" baseline="0" dirty="0" err="1" smtClean="0"/>
                        <a:t>коррекционно</a:t>
                      </a:r>
                      <a:r>
                        <a:rPr lang="ru-RU" sz="1200" baseline="0" dirty="0" smtClean="0"/>
                        <a:t> развивающей работы в детском саду»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04800" y="5738191"/>
            <a:ext cx="8269357" cy="649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Вывод:  </a:t>
            </a:r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Образовательную работу с детьми инвалидами проводят педагоги не прошедшие курсовую подготовку по программе в количестве 72 часа.</a:t>
            </a:r>
            <a:endParaRPr lang="ru-RU" sz="12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29425" y="190501"/>
            <a:ext cx="2162175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B5E5DE-13E3-471D-B6E2-288ACCDC3F7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7175" y="688071"/>
          <a:ext cx="8639174" cy="4288164"/>
        </p:xfrm>
        <a:graphic>
          <a:graphicData uri="http://schemas.openxmlformats.org/drawingml/2006/table">
            <a:tbl>
              <a:tblPr/>
              <a:tblGrid>
                <a:gridCol w="586291"/>
                <a:gridCol w="1083586"/>
                <a:gridCol w="2666126"/>
                <a:gridCol w="1760389"/>
                <a:gridCol w="977994"/>
                <a:gridCol w="782394"/>
                <a:gridCol w="782394"/>
              </a:tblGrid>
              <a:tr h="15087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Ф.И.О. педагога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Тема выступления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конкурсы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Уровень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6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городской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областной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2009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latin typeface="Arial"/>
                          <a:ea typeface="Times New Roman"/>
                          <a:cs typeface="Times New Roman"/>
                        </a:rPr>
                        <a:t>Хоцко</a:t>
                      </a: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 И.Г.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«Воспитание гражданина и патриота», комплект материалов, раскрывающих </a:t>
                      </a:r>
                      <a:r>
                        <a:rPr lang="ru-RU" sz="1100" dirty="0" err="1" smtClean="0">
                          <a:latin typeface="Arial"/>
                          <a:ea typeface="Times New Roman"/>
                          <a:cs typeface="Times New Roman"/>
                        </a:rPr>
                        <a:t>опыит</a:t>
                      </a:r>
                      <a:r>
                        <a:rPr lang="ru-RU" sz="1100" baseline="0" dirty="0" smtClean="0"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Arial"/>
                          <a:ea typeface="Times New Roman"/>
                          <a:cs typeface="Times New Roman"/>
                        </a:rPr>
                        <a:t>работы </a:t>
                      </a: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с детьми дошкольного возраста по гражданско-патриотическому воспитанию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Всероссийский конкурс «Росточек: мир спасут дети»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лауреата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2010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Казанцева Н.С.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«Родительский клуб «Успешные родители», как форма психолого-педагогической поддержки семьи», комплект материалов, раскрывающий практический опыт взаимодействия с семьёй в рамках родительского клуба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Всероссийский конкурс «Росточек: мир спасут дети»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Диплом участника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2010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Хоцко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И.Г.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Дизайн проект модернизации предметно- развивающей среды  ДОУ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Всероссийский</a:t>
                      </a:r>
                      <a:r>
                        <a:rPr lang="ru-RU" sz="11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конкурс «Методист – новатор-2010г»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Диплом участника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2011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Казанцев</a:t>
                      </a:r>
                      <a:r>
                        <a:rPr lang="ru-RU" sz="11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Н.С.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II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Педагогическая олимпиада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место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2011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Казанцева Н.С.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Диплом участника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2011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Семешкова</a:t>
                      </a:r>
                      <a:r>
                        <a:rPr lang="ru-RU" sz="11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Н.С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Правила эти пусть знают все дети.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место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2011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Скворцова С.А.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Воспитатель года 2011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Сертификат</a:t>
                      </a:r>
                      <a:r>
                        <a:rPr lang="ru-RU" sz="11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участника</a:t>
                      </a: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1716" marR="417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6" name="Rectangle 1"/>
          <p:cNvSpPr>
            <a:spLocks noChangeArrowheads="1"/>
          </p:cNvSpPr>
          <p:nvPr/>
        </p:nvSpPr>
        <p:spPr bwMode="auto">
          <a:xfrm>
            <a:off x="0" y="244475"/>
            <a:ext cx="91440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400" dirty="0">
                <a:cs typeface="Times New Roman" pitchFamily="18" charset="0"/>
              </a:rPr>
              <a:t>Результативность участия педагогов в </a:t>
            </a:r>
            <a:r>
              <a:rPr lang="ru-RU" sz="1400" dirty="0" smtClean="0">
                <a:cs typeface="Times New Roman" pitchFamily="18" charset="0"/>
              </a:rPr>
              <a:t>конкурсах</a:t>
            </a:r>
            <a:endParaRPr lang="ru-RU" sz="900" dirty="0"/>
          </a:p>
          <a:p>
            <a:pPr eaLnBrk="0" hangingPunct="0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29450" y="152400"/>
            <a:ext cx="1914525" cy="171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AAFA6-E3CB-459A-AF38-1E156C10BE11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1520825"/>
          <a:ext cx="6096000" cy="2044065"/>
        </p:xfrm>
        <a:graphic>
          <a:graphicData uri="http://schemas.openxmlformats.org/drawingml/2006/table">
            <a:tbl>
              <a:tblPr/>
              <a:tblGrid>
                <a:gridCol w="857250"/>
                <a:gridCol w="2033588"/>
                <a:gridCol w="722312"/>
                <a:gridCol w="766763"/>
                <a:gridCol w="858837"/>
                <a:gridCol w="857250"/>
              </a:tblGrid>
              <a:tr h="290513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год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Мероприятия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Уровень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2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муниципальный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областной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2009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городской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Креатив-фестиваль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«Надежда»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Диплом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степени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городской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Креатив-фестиваль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«Надежда»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Дипломы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степени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Сертификат участника</a:t>
                      </a:r>
                    </a:p>
                  </a:txBody>
                  <a:tcPr marL="40635" marR="406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79" name="Rectangle 1"/>
          <p:cNvSpPr>
            <a:spLocks noChangeArrowheads="1"/>
          </p:cNvSpPr>
          <p:nvPr/>
        </p:nvSpPr>
        <p:spPr bwMode="auto">
          <a:xfrm>
            <a:off x="457200" y="0"/>
            <a:ext cx="82407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200">
                <a:ea typeface="Times New Roman" pitchFamily="18" charset="0"/>
                <a:cs typeface="Arial" charset="0"/>
              </a:rPr>
              <a:t>                     </a:t>
            </a:r>
          </a:p>
          <a:p>
            <a:pPr eaLnBrk="0" hangingPunct="0"/>
            <a:endParaRPr lang="ru-RU" sz="1200">
              <a:ea typeface="Times New Roman" pitchFamily="18" charset="0"/>
              <a:cs typeface="Arial" charset="0"/>
            </a:endParaRPr>
          </a:p>
          <a:p>
            <a:pPr algn="ctr" eaLnBrk="0" hangingPunct="0"/>
            <a:r>
              <a:rPr lang="ru-RU">
                <a:ea typeface="Times New Roman" pitchFamily="18" charset="0"/>
                <a:cs typeface="Arial" charset="0"/>
              </a:rPr>
              <a:t>Достижения отдельных воспитанников  и творческих детских коллективов</a:t>
            </a:r>
          </a:p>
          <a:p>
            <a:pPr eaLnBrk="0" hangingPunct="0"/>
            <a:endParaRPr lang="ru-RU">
              <a:ea typeface="Times New Roman" pitchFamily="18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15150" y="123825"/>
            <a:ext cx="1952625" cy="238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33399"/>
            <a:ext cx="8229600" cy="15240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8E7B8-7D56-4B36-95DD-7F3318801D17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2380" y="542925"/>
            <a:ext cx="8732837" cy="36933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  <a:t>Доля детей с различным уровнем готовности к обучению в 1 классе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903288" y="1152939"/>
          <a:ext cx="7331075" cy="3246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36104" y="5234609"/>
            <a:ext cx="7805532" cy="914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Вывод: </a:t>
            </a:r>
            <a:r>
              <a:rPr lang="ru-RU" sz="1400" dirty="0" smtClean="0">
                <a:solidFill>
                  <a:schemeClr val="tx1"/>
                </a:solidFill>
              </a:rPr>
              <a:t>Количество детей, владеющих базовыми знаниями для продолжения обучения в общеобразовательных школах стабильно.  Количество детей с низким уровнем стабильно снижается.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48500" y="152399"/>
            <a:ext cx="1809750" cy="219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8E7B8-7D56-4B36-95DD-7F3318801D17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graphicFrame>
        <p:nvGraphicFramePr>
          <p:cNvPr id="164866" name="Содержимое 7"/>
          <p:cNvGraphicFramePr>
            <a:graphicFrameLocks noGrp="1"/>
          </p:cNvGraphicFramePr>
          <p:nvPr/>
        </p:nvGraphicFramePr>
        <p:xfrm>
          <a:off x="266700" y="1343025"/>
          <a:ext cx="3876675" cy="1724025"/>
        </p:xfrm>
        <a:graphic>
          <a:graphicData uri="http://schemas.openxmlformats.org/presentationml/2006/ole">
            <p:oleObj spid="_x0000_s164866" name="Worksheet" r:id="rId3" imgW="3800646" imgH="1685961" progId="Excel.Sheet.8">
              <p:embed/>
            </p:oleObj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2034" y="3922643"/>
          <a:ext cx="8560904" cy="1612681"/>
        </p:xfrm>
        <a:graphic>
          <a:graphicData uri="http://schemas.openxmlformats.org/drawingml/2006/table">
            <a:tbl>
              <a:tblPr/>
              <a:tblGrid>
                <a:gridCol w="1444488"/>
                <a:gridCol w="1524000"/>
                <a:gridCol w="1391478"/>
                <a:gridCol w="1524000"/>
                <a:gridCol w="901148"/>
                <a:gridCol w="1775790"/>
              </a:tblGrid>
              <a:tr h="1046913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Количество компьютеров в учреждении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Количество компьютеров участвующих в УВП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Количество компьютеров подключенных к сети Интернет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Наличие </a:t>
                      </a:r>
                      <a:r>
                        <a:rPr lang="ru-RU" sz="1400" b="0" i="0" u="none" strike="noStrike" kern="1200" dirty="0" err="1">
                          <a:solidFill>
                            <a:schemeClr val="tx1"/>
                          </a:solidFill>
                          <a:latin typeface="Calibri"/>
                        </a:rPr>
                        <a:t>мультимедийной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 установки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3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Наличие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сайта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3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Наличие компьютера с выходом в интернет для педагогических работников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3B"/>
                    </a:solidFill>
                  </a:tcPr>
                </a:tc>
              </a:tr>
              <a:tr h="477087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8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3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1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+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latin typeface="Calibri"/>
                        </a:rPr>
                        <a:t>1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marL="68795" marR="68795" marT="34397" marB="343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ECE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625008" y="715617"/>
            <a:ext cx="4518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u="sng" dirty="0" smtClean="0"/>
              <a:t>Из анализа ситуации следует, что:</a:t>
            </a:r>
          </a:p>
          <a:p>
            <a:r>
              <a:rPr lang="ru-RU" sz="1200" dirty="0" smtClean="0"/>
              <a:t>Информационная компетентность педагогов</a:t>
            </a:r>
            <a:r>
              <a:rPr lang="en-US" sz="1200" dirty="0" smtClean="0"/>
              <a:t> </a:t>
            </a:r>
            <a:r>
              <a:rPr lang="ru-RU" sz="1200" dirty="0" smtClean="0"/>
              <a:t>находится на достаточном уровне.</a:t>
            </a:r>
          </a:p>
          <a:p>
            <a:r>
              <a:rPr lang="ru-RU" sz="1200" u="sng" dirty="0" smtClean="0"/>
              <a:t>Однако: </a:t>
            </a:r>
          </a:p>
          <a:p>
            <a:r>
              <a:rPr lang="ru-RU" sz="1200" dirty="0" smtClean="0"/>
              <a:t>1. Имеющиеся компьютеры устарели (одноядерные).</a:t>
            </a:r>
          </a:p>
          <a:p>
            <a:r>
              <a:rPr lang="ru-RU" sz="1200" u="sng" dirty="0" smtClean="0"/>
              <a:t>Необходимо:</a:t>
            </a:r>
          </a:p>
          <a:p>
            <a:pPr>
              <a:buFont typeface="Arial" charset="0"/>
              <a:buNone/>
            </a:pPr>
            <a:r>
              <a:rPr lang="en-US" sz="1200" dirty="0" smtClean="0"/>
              <a:t>1</a:t>
            </a:r>
            <a:r>
              <a:rPr lang="ru-RU" sz="1200" dirty="0" smtClean="0"/>
              <a:t>. Обновление компьютеров.</a:t>
            </a:r>
          </a:p>
          <a:p>
            <a:pPr>
              <a:buFont typeface="Arial" charset="0"/>
              <a:buNone/>
            </a:pPr>
            <a:endParaRPr lang="ru-RU" sz="1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44557" y="848138"/>
            <a:ext cx="3935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Владение педагогами информационными технологиями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9843" y="400049"/>
            <a:ext cx="82428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Информатизация МАДОУ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/с №10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43700" y="123824"/>
            <a:ext cx="2238375" cy="257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753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Анализ источников финансирования.</a:t>
            </a:r>
          </a:p>
        </p:txBody>
      </p:sp>
      <p:graphicFrame>
        <p:nvGraphicFramePr>
          <p:cNvPr id="14338" name="Диаграмма 4"/>
          <p:cNvGraphicFramePr>
            <a:graphicFrameLocks noGrp="1"/>
          </p:cNvGraphicFramePr>
          <p:nvPr>
            <p:ph type="chart" idx="1"/>
          </p:nvPr>
        </p:nvGraphicFramePr>
        <p:xfrm>
          <a:off x="800100" y="933450"/>
          <a:ext cx="7553325" cy="3657600"/>
        </p:xfrm>
        <a:graphic>
          <a:graphicData uri="http://schemas.openxmlformats.org/presentationml/2006/ole">
            <p:oleObj spid="_x0000_s14338" name="Worksheet" r:id="rId3" imgW="8124826" imgH="3933653" progId="Excel.Sheet.8">
              <p:embed/>
            </p:oleObj>
          </a:graphicData>
        </a:graphic>
      </p:graphicFrame>
      <p:sp>
        <p:nvSpPr>
          <p:cNvPr id="2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61267-DB1F-4FA7-853B-8FEF91F5BC0F}" type="slidenum">
              <a:rPr lang="ru-RU" smtClean="0"/>
              <a:pPr>
                <a:defRPr/>
              </a:pPr>
              <a:t>18</a:t>
            </a:fld>
            <a:endParaRPr lang="ru-RU" dirty="0" smtClean="0"/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1863" y="5046663"/>
            <a:ext cx="809783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/>
              <a:t>Вывод: </a:t>
            </a:r>
            <a:r>
              <a:rPr lang="ru-RU" sz="1200" b="0" dirty="0">
                <a:solidFill>
                  <a:schemeClr val="tx1"/>
                </a:solidFill>
              </a:rPr>
              <a:t>1. Графический анализ наглядно демонстрирует, что львиную долю средств, направленных на </a:t>
            </a:r>
          </a:p>
          <a:p>
            <a:r>
              <a:rPr lang="ru-RU" sz="1200" b="0" dirty="0">
                <a:solidFill>
                  <a:schemeClr val="tx1"/>
                </a:solidFill>
              </a:rPr>
              <a:t>образование и содержание детей в детском саду составляют субсидии из регионального и местного</a:t>
            </a:r>
          </a:p>
          <a:p>
            <a:r>
              <a:rPr lang="ru-RU" sz="1200" b="0" dirty="0">
                <a:solidFill>
                  <a:schemeClr val="tx1"/>
                </a:solidFill>
              </a:rPr>
              <a:t> </a:t>
            </a:r>
            <a:r>
              <a:rPr lang="ru-RU" sz="1200" b="0" dirty="0" smtClean="0">
                <a:solidFill>
                  <a:schemeClr val="tx1"/>
                </a:solidFill>
              </a:rPr>
              <a:t>бюджетов.</a:t>
            </a:r>
            <a:endParaRPr lang="ru-RU" sz="1200" b="0" dirty="0">
              <a:solidFill>
                <a:schemeClr val="tx1"/>
              </a:solidFill>
            </a:endParaRPr>
          </a:p>
          <a:p>
            <a:r>
              <a:rPr lang="ru-RU" sz="1200" b="0" dirty="0">
                <a:solidFill>
                  <a:schemeClr val="tx1"/>
                </a:solidFill>
              </a:rPr>
              <a:t>2. </a:t>
            </a:r>
            <a:r>
              <a:rPr lang="ru-RU" sz="1200" b="0" dirty="0" smtClean="0">
                <a:solidFill>
                  <a:schemeClr val="tx1"/>
                </a:solidFill>
              </a:rPr>
              <a:t>Поступления от оказания дополнительных платных услуг практически осталось на прежнем уровне.  .</a:t>
            </a:r>
          </a:p>
          <a:p>
            <a:r>
              <a:rPr lang="ru-RU" sz="1200" b="0" dirty="0" smtClean="0">
                <a:solidFill>
                  <a:schemeClr val="tx1"/>
                </a:solidFill>
              </a:rPr>
              <a:t>3</a:t>
            </a:r>
            <a:r>
              <a:rPr lang="ru-RU" sz="1200" b="0" dirty="0">
                <a:solidFill>
                  <a:schemeClr val="tx1"/>
                </a:solidFill>
              </a:rPr>
              <a:t>. Доля добровольных </a:t>
            </a:r>
            <a:r>
              <a:rPr lang="ru-RU" sz="1200" b="0" dirty="0" smtClean="0">
                <a:solidFill>
                  <a:schemeClr val="tx1"/>
                </a:solidFill>
              </a:rPr>
              <a:t>пожертвований  сошла на нет.</a:t>
            </a:r>
            <a:endParaRPr lang="ru-RU" sz="1200" b="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96075" y="257175"/>
            <a:ext cx="2219325" cy="238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Количество средств, направленных на обновление материально – технической базы</a:t>
            </a:r>
            <a:endParaRPr lang="ru-RU" sz="2000" dirty="0"/>
          </a:p>
        </p:txBody>
      </p:sp>
      <p:graphicFrame>
        <p:nvGraphicFramePr>
          <p:cNvPr id="6" name="Диаграмма 5"/>
          <p:cNvGraphicFramePr>
            <a:graphicFrameLocks noGrp="1"/>
          </p:cNvGraphicFramePr>
          <p:nvPr>
            <p:ph type="chart" idx="1"/>
          </p:nvPr>
        </p:nvGraphicFramePr>
        <p:xfrm>
          <a:off x="457200" y="1205948"/>
          <a:ext cx="8229600" cy="368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F9D760-1BE3-426D-8B72-9EDD6BB56807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2229" y="4826675"/>
            <a:ext cx="84283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0" dirty="0" smtClean="0"/>
              <a:t>Вывод: </a:t>
            </a:r>
            <a:r>
              <a:rPr lang="ru-RU" sz="1400" b="0" dirty="0" smtClean="0">
                <a:solidFill>
                  <a:schemeClr val="tx1"/>
                </a:solidFill>
              </a:rPr>
              <a:t>Количество средств, направленных на обновление материально – технической базы растёт с каждым годом. В 2011г количество средств возросло на  194 % по сравнению с 2010г.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96075" y="323850"/>
            <a:ext cx="2228850" cy="219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6572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Паспорт программы</a:t>
            </a:r>
            <a:b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6F5684-EF79-4114-9986-8BE71CE6CF2B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65275" y="1339850"/>
          <a:ext cx="7122250" cy="4686371"/>
        </p:xfrm>
        <a:graphic>
          <a:graphicData uri="http://schemas.openxmlformats.org/drawingml/2006/table">
            <a:tbl>
              <a:tblPr/>
              <a:tblGrid>
                <a:gridCol w="2350193"/>
                <a:gridCol w="4772057"/>
              </a:tblGrid>
              <a:tr h="19825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Регистрационный номер 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12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1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Полное наименование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программы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Целевая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программа 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«Программа развития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МАДОУ д/с № 10 на 2012- 2014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г.г.»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512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Условное (краткое) наименование программы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Программа развития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МАДОУ д/с № 10 или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Программа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101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Основание разработки программы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администрации города от 03 марта 2007 г. №31-рк в редакции от 04 октября 2010 № 1491</a:t>
                      </a:r>
                      <a:endParaRPr lang="ru-RU" sz="1100" b="0" i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990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Инициатор постановки проблемы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Департамент по социальным вопросам администрации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города Ишима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536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Основные разработчики программы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МАДОУ Д\С №10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87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Муниципальный заказчик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Администрация г. Ишима в лице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директора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департамента по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социальным вопросам администрации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г.Ишима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г. Ишим, ул.  Гагарина, 67, тел. (34551)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5-15-61,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факс (34551)5-15-65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800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Руководитель программы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Директор МАДОУ д/с № 10 Миллер Т.В. тел:8 (34551) 6-23-43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25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Сроки реализации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2012-2014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1015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Главная цель Программы</a:t>
                      </a:r>
                      <a:endParaRPr lang="ru-RU" sz="12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63781" marR="63781" marT="31890" marB="31890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</a:rPr>
                        <a:t>Создание системы обеспечения качества и доступности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дошкольного образования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</a:rPr>
                        <a:t>, способствующей формированию социально-ответственной личности,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приоритету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</a:rPr>
                        <a:t>общечеловеческих ценностей, жизни и здоровья человека,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воспитанию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</a:rPr>
                        <a:t>гражданственности у подрастающего поколения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3781" marR="63781" marT="31890" marB="31890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82588"/>
            <a:ext cx="7772400" cy="7334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Материально – техническая база.</a:t>
            </a:r>
            <a:b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000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sz="2000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4338" y="723900"/>
            <a:ext cx="8220075" cy="5272088"/>
          </a:xfrm>
        </p:spPr>
        <p:txBody>
          <a:bodyPr/>
          <a:lstStyle/>
          <a:p>
            <a:pPr>
              <a:defRPr/>
            </a:pPr>
            <a:endParaRPr lang="ru-RU" sz="1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D644B2-EB51-4048-B4B6-76A7FA2A6799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88950" y="774699"/>
          <a:ext cx="8144536" cy="46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347"/>
                <a:gridCol w="1764921"/>
                <a:gridCol w="2036134"/>
                <a:gridCol w="2036134"/>
              </a:tblGrid>
              <a:tr h="60642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Направление </a:t>
                      </a:r>
                    </a:p>
                    <a:p>
                      <a:r>
                        <a:rPr lang="ru-RU" sz="1200" dirty="0" smtClean="0"/>
                        <a:t>обеспеченности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Имеется в наличии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потребность в пополнении </a:t>
                      </a:r>
                      <a:r>
                        <a:rPr lang="ru-RU" sz="1200" b="1" i="0" u="sng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замене</a:t>
                      </a:r>
                      <a:endParaRPr lang="ru-RU" sz="1200" b="0" i="0" u="sng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обеспеченности</a:t>
                      </a:r>
                      <a:endParaRPr lang="ru-RU" sz="1200" b="0" i="0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43316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1. Детская мебель для игровых комнат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комплектов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</a:t>
                      </a:r>
                      <a:endParaRPr lang="ru-RU" sz="1200" dirty="0"/>
                    </a:p>
                  </a:txBody>
                  <a:tcPr/>
                </a:tc>
              </a:tr>
              <a:tr h="31935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2. Мебель для раздевалок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 комплектов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</a:t>
                      </a:r>
                      <a:endParaRPr lang="ru-RU" sz="1200" dirty="0"/>
                    </a:p>
                  </a:txBody>
                  <a:tcPr/>
                </a:tc>
              </a:tr>
              <a:tr h="43316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3.Мебель для моечных и туалетных комнат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5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комплектов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комплект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80 </a:t>
                      </a:r>
                      <a:r>
                        <a:rPr lang="ru-RU" sz="1200" dirty="0" smtClean="0"/>
                        <a:t>%</a:t>
                      </a:r>
                      <a:endParaRPr lang="ru-RU" sz="1200" dirty="0"/>
                    </a:p>
                  </a:txBody>
                  <a:tcPr/>
                </a:tc>
              </a:tr>
              <a:tr h="77969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 Мягкий инвентарь: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baseline="0" dirty="0" smtClean="0"/>
                        <a:t>Постельное бельё;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baseline="0" dirty="0" smtClean="0"/>
                        <a:t>- шторы в групповые комнаты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комплекта</a:t>
                      </a:r>
                      <a:endParaRPr lang="ru-RU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4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комплекта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0</a:t>
                      </a:r>
                    </a:p>
                    <a:p>
                      <a:r>
                        <a:rPr lang="ru-RU" sz="1200" b="1" dirty="0" smtClean="0"/>
                        <a:t>0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</a:t>
                      </a:r>
                      <a:endParaRPr lang="ru-RU" sz="1200" dirty="0"/>
                    </a:p>
                  </a:txBody>
                  <a:tcPr/>
                </a:tc>
              </a:tr>
              <a:tr h="316206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Технологическое оборудование на пищеблоке и на складе пищевых продуктов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1620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1. холодильники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90%</a:t>
                      </a:r>
                      <a:endParaRPr lang="ru-RU" sz="1200" dirty="0"/>
                    </a:p>
                  </a:txBody>
                  <a:tcPr/>
                </a:tc>
              </a:tr>
              <a:tr h="31620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3. Мебель на пищеблоке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25%</a:t>
                      </a:r>
                      <a:endParaRPr lang="ru-RU" sz="1200" dirty="0"/>
                    </a:p>
                  </a:txBody>
                  <a:tcPr/>
                </a:tc>
              </a:tr>
              <a:tr h="316206">
                <a:tc>
                  <a:txBody>
                    <a:bodyPr/>
                    <a:lstStyle/>
                    <a:p>
                      <a:endParaRPr lang="ru-RU" sz="1200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Медицинское</a:t>
                      </a:r>
                      <a:r>
                        <a:rPr lang="ru-RU" sz="1200" baseline="0" dirty="0" smtClean="0"/>
                        <a:t> оборудование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1620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1.Бактерицидные лампы </a:t>
                      </a:r>
                      <a:r>
                        <a:rPr lang="ru-RU" sz="1200" dirty="0" err="1" smtClean="0"/>
                        <a:t>рециркуляторного</a:t>
                      </a:r>
                      <a:r>
                        <a:rPr lang="ru-RU" sz="1200" dirty="0" smtClean="0"/>
                        <a:t> типа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75%</a:t>
                      </a:r>
                      <a:endParaRPr lang="ru-RU" sz="1200" dirty="0"/>
                    </a:p>
                  </a:txBody>
                  <a:tcPr/>
                </a:tc>
              </a:tr>
              <a:tr h="31620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2. Увлажнители воздуха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0 %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375400" y="177800"/>
            <a:ext cx="24511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6400" y="5543550"/>
            <a:ext cx="8280400" cy="94297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0" dirty="0" smtClean="0">
                <a:solidFill>
                  <a:srgbClr val="FF0000"/>
                </a:solidFill>
              </a:rPr>
              <a:t>Проблема:</a:t>
            </a:r>
          </a:p>
          <a:p>
            <a:r>
              <a:rPr lang="ru-RU" sz="1400" b="0" dirty="0" smtClean="0">
                <a:solidFill>
                  <a:schemeClr val="tx1"/>
                </a:solidFill>
              </a:rPr>
              <a:t> Замена технологического оборудования на пищеблоке.</a:t>
            </a:r>
          </a:p>
          <a:p>
            <a:r>
              <a:rPr lang="ru-RU" sz="1400" b="0" dirty="0" smtClean="0">
                <a:solidFill>
                  <a:schemeClr val="tx1"/>
                </a:solidFill>
              </a:rPr>
              <a:t>Отсутствие увлажнителей воздуха в группах. </a:t>
            </a:r>
            <a:endParaRPr lang="ru-RU" sz="1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12"/>
          </a:xfrm>
        </p:spPr>
        <p:txBody>
          <a:bodyPr/>
          <a:lstStyle/>
          <a:p>
            <a:r>
              <a:rPr lang="ru-RU" sz="2000" dirty="0" smtClean="0"/>
              <a:t>Приведение учреждения в нормативное состояние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850900"/>
          <a:ext cx="7995684" cy="4950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5228"/>
                <a:gridCol w="2665228"/>
                <a:gridCol w="2665228"/>
              </a:tblGrid>
              <a:tr h="441251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 </a:t>
                      </a:r>
                      <a:endParaRPr lang="ru-RU" sz="1600" dirty="0" smtClean="0"/>
                    </a:p>
                    <a:p>
                      <a:pPr rtl="0" eaLnBrk="1" latinLnBrk="0" hangingPunct="1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обеспеченности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Состояние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потребность в </a:t>
                      </a:r>
                      <a:r>
                        <a:rPr lang="ru-RU" sz="1600" b="1" i="0" u="sng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замене</a:t>
                      </a:r>
                      <a:endParaRPr lang="ru-RU" sz="1600" b="0" i="0" u="sng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44125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Состояние</a:t>
                      </a:r>
                      <a:r>
                        <a:rPr lang="ru-RU" sz="1600" baseline="0" dirty="0" smtClean="0"/>
                        <a:t> здания и сооружений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44125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окна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удовлетворительное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Требуют замены 80%</a:t>
                      </a:r>
                      <a:endParaRPr lang="ru-RU" sz="1600" dirty="0"/>
                    </a:p>
                  </a:txBody>
                  <a:tcPr/>
                </a:tc>
              </a:tr>
              <a:tr h="44125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Двери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критическое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Требуют замены</a:t>
                      </a:r>
                      <a:endParaRPr lang="ru-RU" sz="1600" dirty="0"/>
                    </a:p>
                  </a:txBody>
                  <a:tcPr/>
                </a:tc>
              </a:tr>
              <a:tr h="4412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Прогулочные веранды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ветхое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Требует замены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4412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Плиточное покрытие на пищеблоке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в санузлах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Требует замены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44125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Пищеблок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Площади не соответствуют требованиям </a:t>
                      </a:r>
                      <a:r>
                        <a:rPr lang="ru-RU" sz="1600" dirty="0" err="1" smtClean="0"/>
                        <a:t>СаН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ПиН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Необходимо расширение и реконструкция</a:t>
                      </a:r>
                      <a:r>
                        <a:rPr lang="ru-RU" sz="1600" baseline="0" dirty="0" smtClean="0"/>
                        <a:t> пищеблока</a:t>
                      </a:r>
                      <a:endParaRPr lang="ru-RU" sz="1600" dirty="0"/>
                    </a:p>
                  </a:txBody>
                  <a:tcPr/>
                </a:tc>
              </a:tr>
              <a:tr h="44125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Территория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критическое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Замена</a:t>
                      </a:r>
                      <a:r>
                        <a:rPr lang="ru-RU" sz="1600" baseline="0" dirty="0" smtClean="0"/>
                        <a:t> ограждения, благоустройство территории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8866CC-EC73-438B-B72C-4948C8F56219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6563" y="5448300"/>
            <a:ext cx="80692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 </a:t>
            </a:r>
            <a:r>
              <a:rPr lang="ru-RU" sz="1600" b="0" dirty="0" smtClean="0">
                <a:solidFill>
                  <a:srgbClr val="C00000"/>
                </a:solidFill>
              </a:rPr>
              <a:t>Проблема:</a:t>
            </a:r>
            <a:endParaRPr lang="ru-RU" sz="1600" b="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tx1"/>
                </a:solidFill>
              </a:rPr>
              <a:t>Необходим капитальный </a:t>
            </a:r>
            <a:r>
              <a:rPr lang="ru-RU" sz="1600" b="0" dirty="0" smtClean="0">
                <a:solidFill>
                  <a:schemeClr val="tx1"/>
                </a:solidFill>
              </a:rPr>
              <a:t>ремонт здания и благоустройство территории.</a:t>
            </a:r>
            <a:endParaRPr lang="ru-RU" sz="1600" b="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97600" y="228600"/>
            <a:ext cx="2463800" cy="203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77900"/>
            <a:ext cx="8229600" cy="43973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Энергосбережение</a:t>
            </a: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92122" y="1752600"/>
          <a:ext cx="7382606" cy="321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146"/>
                <a:gridCol w="671146"/>
                <a:gridCol w="671146"/>
                <a:gridCol w="671146"/>
                <a:gridCol w="671146"/>
                <a:gridCol w="671146"/>
                <a:gridCol w="671146"/>
                <a:gridCol w="671146"/>
                <a:gridCol w="671146"/>
                <a:gridCol w="671146"/>
                <a:gridCol w="671146"/>
              </a:tblGrid>
              <a:tr h="370840">
                <a:tc gridSpan="8"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Потребность в приборах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учёта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Потребность в замене ламп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Электроэнергия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Тепловая энергия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Горячая вода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Холодная вода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Количество установленных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требуемых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установленных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требуемых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установленных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eaLnBrk="1" fontAlgn="auto" latinLnBrk="0" hangingPunct="1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требуемых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установленных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требуемых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существующих ламп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люменисцентных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/накаливания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 Потребность в энергосберегающих лампах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Количество установленных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энергосберегающих ламп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eaLnBrk="1" fontAlgn="auto" latinLnBrk="0" hangingPunct="1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180/0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5D24C1-4C2C-4BF7-95A0-8BA61E31D70A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86500" y="457200"/>
            <a:ext cx="2451100" cy="25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5D24C1-4C2C-4BF7-95A0-8BA61E31D70A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91250" y="361950"/>
            <a:ext cx="2628900" cy="2762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Анализ ситуации</a:t>
            </a:r>
            <a:endParaRPr lang="ru-RU" sz="16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1448" y="1285874"/>
          <a:ext cx="3314703" cy="2397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5483"/>
                <a:gridCol w="1112369"/>
                <a:gridCol w="771525"/>
                <a:gridCol w="695326"/>
              </a:tblGrid>
              <a:tr h="831058"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Период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Общая площадь отапливаемых помещений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Годовой объём потребления тепловой энергии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7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Тыс</a:t>
                      </a:r>
                      <a:r>
                        <a:rPr lang="ru-RU" sz="1200" dirty="0" smtClean="0"/>
                        <a:t> кв. м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Гкал/год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Тыс.руб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53493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2009г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0,9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255,8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195,7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2534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2010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200" dirty="0" smtClean="0"/>
                        <a:t>0,9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242,2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192,8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25509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2011г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314,9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252,5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826" y="752475"/>
            <a:ext cx="3419474" cy="419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Данные о потреблении тепловой энергии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05226" y="752475"/>
            <a:ext cx="2533650" cy="4190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Данные о потреблении воды</a:t>
            </a:r>
            <a:endParaRPr lang="ru-RU" sz="1400" dirty="0">
              <a:solidFill>
                <a:schemeClr val="tx1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657599" y="1276351"/>
          <a:ext cx="2555082" cy="2095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694"/>
                <a:gridCol w="938135"/>
                <a:gridCol w="765253"/>
              </a:tblGrid>
              <a:tr h="4678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Период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Годовой объём потребления воды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Тыс.куб.м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Тыс.руб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0451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2009г.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1.5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36.9</a:t>
                      </a:r>
                      <a:endParaRPr lang="ru-RU" sz="1200" dirty="0"/>
                    </a:p>
                  </a:txBody>
                  <a:tcPr/>
                </a:tc>
              </a:tr>
              <a:tr h="47119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2010г.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1,6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45,5</a:t>
                      </a:r>
                      <a:endParaRPr lang="ru-RU" sz="1200" dirty="0"/>
                    </a:p>
                  </a:txBody>
                  <a:tcPr/>
                </a:tc>
              </a:tr>
              <a:tr h="47119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1,1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34,7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6391275" y="771524"/>
            <a:ext cx="2533650" cy="3905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Данные о потреблении электрической энергии </a:t>
            </a:r>
            <a:endParaRPr lang="ru-RU" sz="1400" dirty="0">
              <a:solidFill>
                <a:schemeClr val="tx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6343649" y="1260839"/>
          <a:ext cx="2638425" cy="2180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475"/>
                <a:gridCol w="879475"/>
                <a:gridCol w="879475"/>
              </a:tblGrid>
              <a:tr h="619507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Период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Годовой объём потребления электрической энергии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Квт</a:t>
                      </a:r>
                      <a:r>
                        <a:rPr lang="ru-RU" sz="1200" dirty="0" smtClean="0"/>
                        <a:t>/ч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Тыс.руб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7714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2009г.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49460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103,8</a:t>
                      </a:r>
                      <a:endParaRPr lang="ru-RU" sz="1200" dirty="0"/>
                    </a:p>
                  </a:txBody>
                  <a:tcPr/>
                </a:tc>
              </a:tr>
              <a:tr h="40307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2010г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48495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125,3</a:t>
                      </a:r>
                      <a:endParaRPr lang="ru-RU" sz="1200" dirty="0"/>
                    </a:p>
                  </a:txBody>
                  <a:tcPr/>
                </a:tc>
              </a:tr>
              <a:tr h="40307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2011г.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38000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127,3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57175" y="4000500"/>
            <a:ext cx="8658225" cy="124777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u="sng" dirty="0" smtClean="0">
                <a:solidFill>
                  <a:schemeClr val="bg2">
                    <a:lumMod val="25000"/>
                  </a:schemeClr>
                </a:solidFill>
              </a:rPr>
              <a:t>Вывод:</a:t>
            </a:r>
            <a:r>
              <a:rPr lang="ru-RU" sz="1400" dirty="0" smtClean="0">
                <a:solidFill>
                  <a:schemeClr val="tx1"/>
                </a:solidFill>
              </a:rPr>
              <a:t> 1.Обём потребления </a:t>
            </a:r>
            <a:r>
              <a:rPr lang="ru-RU" sz="1400" u="sng" dirty="0" smtClean="0">
                <a:solidFill>
                  <a:schemeClr val="tx1"/>
                </a:solidFill>
              </a:rPr>
              <a:t>тепловой энергии увеличился.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2.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Годовой объём потребления </a:t>
            </a:r>
            <a:r>
              <a:rPr lang="ru-RU" sz="1400" u="sng" dirty="0" smtClean="0">
                <a:solidFill>
                  <a:schemeClr val="tx1"/>
                </a:solidFill>
              </a:rPr>
              <a:t>воды снизился.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3. Годовой объём потребления электрической энергии снизился, а денежные затраты остались на том же уровне.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4445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Антитеррористическая безопасность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41399"/>
            <a:ext cx="8229600" cy="363220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5D24C1-4C2C-4BF7-95A0-8BA61E31D70A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4301" y="1104900"/>
          <a:ext cx="8143874" cy="2624393"/>
        </p:xfrm>
        <a:graphic>
          <a:graphicData uri="http://schemas.openxmlformats.org/drawingml/2006/table">
            <a:tbl>
              <a:tblPr/>
              <a:tblGrid>
                <a:gridCol w="581024"/>
                <a:gridCol w="609600"/>
                <a:gridCol w="485775"/>
                <a:gridCol w="542925"/>
                <a:gridCol w="666750"/>
                <a:gridCol w="542925"/>
                <a:gridCol w="457200"/>
                <a:gridCol w="381000"/>
                <a:gridCol w="581025"/>
                <a:gridCol w="619125"/>
                <a:gridCol w="647700"/>
                <a:gridCol w="438150"/>
                <a:gridCol w="495300"/>
                <a:gridCol w="495300"/>
                <a:gridCol w="600075"/>
              </a:tblGrid>
              <a:tr h="781050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Наличие паспорта безопасности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Наличие плана антитеррористической защищённости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Наличие инструкции по организации охраны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Планы эвакуации (всего/ из них </a:t>
                      </a:r>
                      <a:r>
                        <a:rPr lang="ru-RU" sz="1100" dirty="0" err="1">
                          <a:latin typeface="Arial"/>
                          <a:ea typeface="Times New Roman"/>
                          <a:cs typeface="Times New Roman"/>
                        </a:rPr>
                        <a:t>соответств.ГОСТ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Как осуществляется пропускной режим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Наличие кнопки экстренного вызова милиции «ТК»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«ТК» выведена на пульт дежурного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Наличие физической охраны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Системы видеонаблюдения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Наличие ограждения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Освещение территории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Кол-во тренировок по </a:t>
                      </a:r>
                      <a:r>
                        <a:rPr lang="ru-RU" sz="1100" dirty="0" smtClean="0">
                          <a:latin typeface="Arial"/>
                          <a:ea typeface="Times New Roman"/>
                          <a:cs typeface="Times New Roman"/>
                        </a:rPr>
                        <a:t>эвакуации</a:t>
                      </a: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Стенды по антитеррористической защищенности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7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Вневед охраны ГУВД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Сторожа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Персонал учреждения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Наружного/кол-во камер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/>
                          <a:ea typeface="Times New Roman"/>
                          <a:cs typeface="Times New Roman"/>
                        </a:rPr>
                        <a:t>Внутреннего/кол-во камер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77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/>
                          <a:ea typeface="Times New Roman"/>
                          <a:cs typeface="Times New Roman"/>
                        </a:rPr>
                        <a:t>Регистрация посетителей</a:t>
                      </a: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2244" marR="42244" marT="0" marB="0" vert="vert27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3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2244" marR="42244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/4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 +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 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2244" marR="42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2244" marR="422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2244" marR="422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2244" marR="422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2244" marR="422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2244" marR="422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2244" marR="422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2244" marR="422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/>
                          <a:ea typeface="Times New Roman"/>
                          <a:cs typeface="Times New Roman"/>
                        </a:rPr>
                        <a:t> +</a:t>
                      </a:r>
                    </a:p>
                  </a:txBody>
                  <a:tcPr marL="42244" marR="4224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0200" y="3943350"/>
          <a:ext cx="6341408" cy="1276350"/>
        </p:xfrm>
        <a:graphic>
          <a:graphicData uri="http://schemas.openxmlformats.org/drawingml/2006/table">
            <a:tbl>
              <a:tblPr/>
              <a:tblGrid>
                <a:gridCol w="1931627"/>
                <a:gridCol w="1545303"/>
                <a:gridCol w="1432239"/>
                <a:gridCol w="1432239"/>
              </a:tblGrid>
              <a:tr h="48299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latin typeface="Arial Cyr"/>
                        </a:rPr>
                        <a:t>                                                                                                                                                                   </a:t>
                      </a:r>
                      <a:r>
                        <a:rPr lang="ru-RU" sz="1400" b="0" i="0" u="none" strike="noStrike" dirty="0" smtClean="0">
                          <a:latin typeface="Arial Cyr"/>
                        </a:rPr>
                        <a:t>ЭКОЛОГИЧЕСКАЯ </a:t>
                      </a:r>
                      <a:r>
                        <a:rPr lang="ru-RU" sz="1400" b="0" i="0" u="none" strike="noStrike" dirty="0">
                          <a:latin typeface="Arial Cyr"/>
                        </a:rPr>
                        <a:t>БЕЗОПАСНОСТЬ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Arial Cyr"/>
                        </a:rPr>
                        <a:t>С кем заключён договор по утилизации </a:t>
                      </a:r>
                      <a:r>
                        <a:rPr lang="ru-RU" sz="1200" b="0" i="0" u="none" strike="noStrike" dirty="0" err="1">
                          <a:latin typeface="Arial Cyr"/>
                        </a:rPr>
                        <a:t>р</a:t>
                      </a:r>
                      <a:r>
                        <a:rPr lang="ru-RU" sz="1200" b="0" i="0" u="none" strike="noStrike" dirty="0">
                          <a:latin typeface="Arial Cyr"/>
                        </a:rPr>
                        <a:t>/с ламп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Arial Cyr"/>
                        </a:rPr>
                        <a:t>Расходы на утилизацию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latin typeface="Arial Cyr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8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latin typeface="Arial Cyr"/>
                        </a:rPr>
                        <a:t>2009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latin typeface="Arial Cyr"/>
                        </a:rPr>
                        <a:t>2010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latin typeface="Arial Cyr"/>
                        </a:rPr>
                        <a:t>2011</a:t>
                      </a:r>
                      <a:endParaRPr lang="ru-RU" sz="1200" b="0" i="0" u="none" strike="noStrike" dirty="0">
                        <a:latin typeface="Arial Cyr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3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latin typeface="Arial Cyr"/>
                        </a:rPr>
                        <a:t>ИП </a:t>
                      </a:r>
                      <a:r>
                        <a:rPr lang="ru-RU" sz="1200" b="0" i="0" u="none" strike="noStrike" dirty="0" err="1">
                          <a:latin typeface="Arial Cyr"/>
                        </a:rPr>
                        <a:t>Эйринг</a:t>
                      </a:r>
                      <a:r>
                        <a:rPr lang="ru-RU" sz="1200" b="0" i="0" u="none" strike="noStrike" dirty="0">
                          <a:latin typeface="Arial Cyr"/>
                        </a:rPr>
                        <a:t> А.П.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latin typeface="Arial Cyr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latin typeface="Arial Cyr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latin typeface="Arial Cyr"/>
                        </a:rPr>
                        <a:t>5</a:t>
                      </a:r>
                      <a:endParaRPr lang="ru-RU" sz="1200" b="0" i="0" u="none" strike="noStrike" dirty="0">
                        <a:latin typeface="Arial Cyr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286500" y="266700"/>
            <a:ext cx="2705100" cy="304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0" dirty="0" smtClean="0">
                <a:solidFill>
                  <a:schemeClr val="tx1"/>
                </a:solidFill>
              </a:rPr>
              <a:t>Анализ ситуации</a:t>
            </a:r>
            <a:endParaRPr lang="ru-RU" sz="1800" b="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0525" y="5753101"/>
            <a:ext cx="8362950" cy="60959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FF0000"/>
                </a:solidFill>
              </a:rPr>
              <a:t>Проблема:</a:t>
            </a:r>
            <a:r>
              <a:rPr lang="ru-RU" sz="1600" dirty="0" smtClean="0">
                <a:solidFill>
                  <a:schemeClr val="tx1"/>
                </a:solidFill>
              </a:rPr>
              <a:t> 1. Отсутствует наружное и внутреннее видеонаблюдение.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0" y="584200"/>
            <a:ext cx="8229600" cy="820738"/>
          </a:xfrm>
        </p:spPr>
        <p:txBody>
          <a:bodyPr/>
          <a:lstStyle/>
          <a:p>
            <a:r>
              <a:rPr lang="ru-RU" sz="2800" dirty="0" smtClean="0"/>
              <a:t>Противопожарная безопасность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97600" y="292100"/>
            <a:ext cx="27940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dirty="0" smtClean="0">
                <a:solidFill>
                  <a:schemeClr val="tx1"/>
                </a:solidFill>
              </a:rPr>
              <a:t>Анализ ситуации</a:t>
            </a:r>
            <a:endParaRPr lang="ru-RU" b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0528" y="1397000"/>
          <a:ext cx="795337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054"/>
                <a:gridCol w="976169"/>
                <a:gridCol w="1077024"/>
                <a:gridCol w="923925"/>
                <a:gridCol w="981075"/>
                <a:gridCol w="1019175"/>
                <a:gridCol w="1135690"/>
                <a:gridCol w="741024"/>
                <a:gridCol w="77123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 </a:t>
                      </a:r>
                      <a:r>
                        <a:rPr lang="ru-RU" sz="1200" dirty="0" err="1" smtClean="0"/>
                        <a:t>п</a:t>
                      </a:r>
                      <a:r>
                        <a:rPr lang="ru-RU" sz="1200" dirty="0" smtClean="0"/>
                        <a:t>/</a:t>
                      </a:r>
                      <a:r>
                        <a:rPr lang="ru-RU" sz="1200" dirty="0" err="1" smtClean="0"/>
                        <a:t>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Наличие АПС в здании и на складе и договора на её обслуживание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Защитная</a:t>
                      </a:r>
                      <a:r>
                        <a:rPr lang="ru-RU" sz="1200" baseline="0" dirty="0" smtClean="0"/>
                        <a:t> обработка деревянных перекрытий  чердачного помещения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Отбор проб  по контролю качества огнезащитной обработки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Испытание  пожарных лестниц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Испытание  пожарного крана на водоотдачу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Замеры сопротивления изоляции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Прохождение обучения  ПТМ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Тренировочные эвакуации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+/+ (ООО «</a:t>
                      </a:r>
                      <a:r>
                        <a:rPr lang="ru-RU" sz="1200" dirty="0" err="1" smtClean="0"/>
                        <a:t>Энергосервис</a:t>
                      </a:r>
                      <a:r>
                        <a:rPr lang="ru-RU" sz="1200" dirty="0" smtClean="0"/>
                        <a:t>»)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10.05.2009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11.08.2011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15.04.2009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17.06.2011.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Пищеблок, прачечная,</a:t>
                      </a:r>
                    </a:p>
                    <a:p>
                      <a:r>
                        <a:rPr lang="ru-RU" sz="1200" dirty="0" smtClean="0"/>
                        <a:t>Контур </a:t>
                      </a:r>
                      <a:r>
                        <a:rPr lang="ru-RU" sz="1200" dirty="0" err="1" smtClean="0"/>
                        <a:t>зземления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23.11.2012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04.10.2012</a:t>
                      </a:r>
                      <a:endParaRPr lang="ru-RU" sz="12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 раз в квартал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38151" y="4391025"/>
          <a:ext cx="4724399" cy="2076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690"/>
                <a:gridCol w="903709"/>
                <a:gridCol w="933450"/>
                <a:gridCol w="742950"/>
                <a:gridCol w="781050"/>
                <a:gridCol w="971550"/>
              </a:tblGrid>
              <a:tr h="166564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 </a:t>
                      </a:r>
                      <a:r>
                        <a:rPr lang="ru-RU" sz="1200" dirty="0" err="1" smtClean="0"/>
                        <a:t>п</a:t>
                      </a:r>
                      <a:r>
                        <a:rPr lang="ru-RU" sz="1200" dirty="0" smtClean="0"/>
                        <a:t>/</a:t>
                      </a:r>
                      <a:r>
                        <a:rPr lang="ru-RU" sz="1200" dirty="0" err="1" smtClean="0"/>
                        <a:t>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НАЛИЧИЕ</a:t>
                      </a:r>
                      <a:r>
                        <a:rPr lang="ru-RU" sz="1000" baseline="0" dirty="0" smtClean="0"/>
                        <a:t> СЕРТИФИЦИРОВАННЫХ ЛЮКОВ, ДЛЯ ВЫХОДА В ЧЕРДАЧНОЕ ПОМЕЩЕНИЕ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Наличие</a:t>
                      </a:r>
                      <a:r>
                        <a:rPr lang="ru-RU" sz="1200" baseline="0" dirty="0" smtClean="0"/>
                        <a:t> сертифицированной термостойкой двери на щитовой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Соответствие</a:t>
                      </a:r>
                      <a:r>
                        <a:rPr lang="ru-RU" sz="1200" baseline="0" dirty="0" smtClean="0"/>
                        <a:t>  ширины эвакуационных дверей нормам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Наличие</a:t>
                      </a:r>
                      <a:r>
                        <a:rPr lang="ru-RU" sz="1200" baseline="0" dirty="0" smtClean="0"/>
                        <a:t> 2х выходов из групповых помещений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ВЫВОД ПОЖАРНОЙ СИГНАЛИЗАЦИИ  НА ПУЛЬТ пожарной части</a:t>
                      </a:r>
                      <a:endParaRPr lang="ru-RU" sz="1100" dirty="0"/>
                    </a:p>
                  </a:txBody>
                  <a:tcPr/>
                </a:tc>
              </a:tr>
              <a:tr h="410801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нет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нет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324475" y="4057650"/>
            <a:ext cx="3219450" cy="140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FF0000"/>
                </a:solidFill>
              </a:rPr>
              <a:t>Проблема: </a:t>
            </a:r>
            <a:r>
              <a:rPr lang="ru-RU" sz="1400" b="0" dirty="0" smtClean="0">
                <a:solidFill>
                  <a:schemeClr val="tx1"/>
                </a:solidFill>
              </a:rPr>
              <a:t>1.</a:t>
            </a:r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Ширина эвакуационных выходов не соответствует нормам и правилам по пожарной безопасности.</a:t>
            </a:r>
          </a:p>
          <a:p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Отсутствие вывода пожарной сигнализации на пульт пожарной части.</a:t>
            </a:r>
            <a:endParaRPr lang="ru-RU" sz="12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33425"/>
            <a:ext cx="8229600" cy="684212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АТТЕСТАЦИЯ РАБОЧИХ МЕСТ ПО УСЛОВИЯМ ТРУДА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19701" y="447675"/>
            <a:ext cx="327659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800" b="0" dirty="0" smtClean="0">
                <a:solidFill>
                  <a:schemeClr val="tx1"/>
                </a:solidFill>
              </a:rPr>
              <a:t>          Анализ ситуации</a:t>
            </a:r>
            <a:endParaRPr lang="ru-RU" sz="1800" b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1475" y="1390650"/>
          <a:ext cx="8467724" cy="3687808"/>
        </p:xfrm>
        <a:graphic>
          <a:graphicData uri="http://schemas.openxmlformats.org/drawingml/2006/table">
            <a:tbl>
              <a:tblPr/>
              <a:tblGrid>
                <a:gridCol w="1034578"/>
                <a:gridCol w="670662"/>
                <a:gridCol w="356289"/>
                <a:gridCol w="316699"/>
                <a:gridCol w="440121"/>
                <a:gridCol w="326014"/>
                <a:gridCol w="326014"/>
                <a:gridCol w="300398"/>
                <a:gridCol w="316699"/>
                <a:gridCol w="298070"/>
                <a:gridCol w="326014"/>
                <a:gridCol w="251498"/>
                <a:gridCol w="270128"/>
                <a:gridCol w="270128"/>
                <a:gridCol w="186294"/>
                <a:gridCol w="326014"/>
                <a:gridCol w="326014"/>
                <a:gridCol w="381905"/>
                <a:gridCol w="384233"/>
                <a:gridCol w="679976"/>
                <a:gridCol w="679976"/>
              </a:tblGrid>
              <a:tr h="25061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Организация проводившая АРМ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Дата окончания проведения АРМ </a:t>
                      </a:r>
                      <a:r>
                        <a:rPr lang="ru-RU" sz="1200" b="0" i="0" u="none" strike="noStrike" dirty="0" err="1">
                          <a:latin typeface="Arial" pitchFamily="34" charset="0"/>
                          <a:cs typeface="Arial" pitchFamily="34" charset="0"/>
                        </a:rPr>
                        <a:t>чч.мм.гг</a:t>
                      </a:r>
                      <a:endParaRPr lang="ru-RU" sz="12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 Численность,  работающих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Количество рабочих мест в организации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Количество рабочих мест, на которых проведена АРМ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Количество рабочих мест  с оценкой соответствия требованиям по обеспеченности СИЗ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Количество рабочих мест  аттестованных с классами условий труда 3 и 4 и (или) "не соответствует по обеспеченности СИЗ"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Численность женщин, работающих во вредных условиях 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3002" marR="3002" marT="300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в т.ч. с классами условий труда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err="1">
                          <a:latin typeface="Arial" pitchFamily="34" charset="0"/>
                          <a:cs typeface="Arial" pitchFamily="34" charset="0"/>
                        </a:rPr>
                        <a:t>Травмоопасными</a:t>
                      </a:r>
                      <a:endParaRPr lang="ru-RU" sz="12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9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Оптимальными  и допустимыми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Вредными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Опасными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0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3002" marR="3002" marT="300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в т.ч.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3002" marR="3002" marT="300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в т.ч.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Соответствует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Не соответствует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СИЗ не предусмотрены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7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3002" marR="3002" marT="300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в т.ч женщин</a:t>
                      </a:r>
                    </a:p>
                  </a:txBody>
                  <a:tcPr marL="3002" marR="3002" marT="3002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3.1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3.2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3.3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3.4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0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</a:p>
                  </a:txBody>
                  <a:tcPr marL="3002" marR="3002" marT="30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ООО "ЭКСПресс-1"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latin typeface="Arial" pitchFamily="34" charset="0"/>
                          <a:cs typeface="Arial" pitchFamily="34" charset="0"/>
                        </a:rPr>
                        <a:t>18.11.10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3002" marR="3002" marT="3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19100" y="5372100"/>
            <a:ext cx="8324850" cy="9048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Вывод: 1. </a:t>
            </a:r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Аттестованы все рабочие места. Из 26 рабочих мест 6 рабочих мест аналогичных (2 повара, 2 сторожа, 2 подменных воспитателя, которые работают на местах, считающихся основными.) </a:t>
            </a:r>
            <a:endParaRPr lang="ru-RU" sz="12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Женщины работают во вредных условиях: повар (условие труда «тяжесть трудового процесса»),старший воспитатель, главный бухгалтер,</a:t>
            </a:r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бухгалтер</a:t>
            </a:r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(условие труда «напряженность трудового процесса»), старшая медицинская сестра , делопроизводитель, педагог - психолог (искусственная освещённость). </a:t>
            </a:r>
            <a:endParaRPr lang="ru-RU" sz="12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Во время АРМ не соответствовали обеспеченности СИЗ 6 мест. В 2011г замечания по обеспеченности СИЗ были </a:t>
            </a:r>
            <a:r>
              <a:rPr lang="ru-RU" sz="1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устранены.</a:t>
            </a:r>
            <a:endParaRPr lang="ru-RU" sz="12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40000"/>
              </a:spcBef>
              <a:defRPr/>
            </a:pPr>
            <a:r>
              <a:rPr lang="ru-RU" sz="1800">
                <a:solidFill>
                  <a:schemeClr val="accent2"/>
                </a:solidFill>
                <a:latin typeface="Arial" charset="0"/>
              </a:rPr>
              <a:t>СРЕДНЯЯ ЗАРАБОТНАЯ ПЛАТА ПО ДОУ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416961" y="962509"/>
          <a:ext cx="8402637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552450" y="5526157"/>
            <a:ext cx="7861300" cy="73866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0" dirty="0" smtClean="0">
                <a:solidFill>
                  <a:srgbClr val="C00000"/>
                </a:solidFill>
              </a:rPr>
              <a:t>Проблема:  </a:t>
            </a:r>
            <a:r>
              <a:rPr lang="ru-RU" sz="1400" b="0" dirty="0" smtClean="0">
                <a:solidFill>
                  <a:schemeClr val="tx1"/>
                </a:solidFill>
              </a:rPr>
              <a:t>Средняя заработная плата по учреждению и по категориям работников практически осталась на уровне прошлого года.</a:t>
            </a:r>
          </a:p>
          <a:p>
            <a:r>
              <a:rPr lang="ru-RU" sz="1400" b="0" dirty="0" smtClean="0">
                <a:solidFill>
                  <a:srgbClr val="C00000"/>
                </a:solidFill>
              </a:rPr>
              <a:t>Причина: </a:t>
            </a:r>
            <a:r>
              <a:rPr lang="ru-RU" sz="1400" b="0" dirty="0" smtClean="0">
                <a:solidFill>
                  <a:schemeClr val="tx1"/>
                </a:solidFill>
              </a:rPr>
              <a:t>Работники находились на простое по причине капитального ремонта.</a:t>
            </a:r>
            <a:endParaRPr lang="ru-RU" sz="1400" b="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05625" y="171450"/>
            <a:ext cx="2114550" cy="209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Анализ ситуации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rgbClr val="B2B2B2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2800" b="1" i="1" dirty="0" smtClean="0">
                <a:solidFill>
                  <a:schemeClr val="accent2"/>
                </a:solidFill>
              </a:rPr>
              <a:t>ПРОБЛЕМЫ ДОШКОЛЬНОГО ОБРАЗОВАНИЯ</a:t>
            </a:r>
            <a:endParaRPr lang="ru-RU" sz="28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F9D760-1BE3-426D-8B72-9EDD6BB56807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54050" y="1228725"/>
            <a:ext cx="8115300" cy="3662541"/>
          </a:xfrm>
          <a:prstGeom prst="rect">
            <a:avLst/>
          </a:prstGeom>
          <a:solidFill>
            <a:srgbClr val="FFFF99">
              <a:alpha val="50999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sz="1600" b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Отсутствие условий, согласно действующему законодательству, на предоставление дошкольной образовательной услуги детям с ограниченными возможностями здоровья.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AutoNum type="arabicPeriod" startAt="3"/>
              <a:defRPr/>
            </a:pPr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Материальная база учреждения требует обновления, а здание </a:t>
            </a:r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капитального </a:t>
            </a:r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ремонта.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FontTx/>
              <a:buAutoNum type="arabicPeriod" startAt="3"/>
              <a:defRPr/>
            </a:pPr>
            <a:r>
              <a:rPr lang="ru-RU" sz="1600" b="0" dirty="0" smtClean="0">
                <a:solidFill>
                  <a:schemeClr val="tx1"/>
                </a:solidFill>
              </a:rPr>
              <a:t>Отсутствие снижения потребления тепловой энергии.</a:t>
            </a:r>
            <a:endParaRPr lang="ru-RU" sz="1600" b="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AutoNum type="arabicPeriod" startAt="3"/>
              <a:defRPr/>
            </a:pPr>
            <a:r>
              <a:rPr lang="ru-RU" sz="1600" b="0" dirty="0" smtClean="0">
                <a:solidFill>
                  <a:schemeClr val="tx1"/>
                </a:solidFill>
              </a:rPr>
              <a:t>Отсутствие системы видеонаблюдения.</a:t>
            </a:r>
            <a:endParaRPr lang="en-US" sz="1600" b="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AutoNum type="arabicPeriod" startAt="3"/>
              <a:defRPr/>
            </a:pPr>
            <a:r>
              <a:rPr lang="ru-RU" sz="1600" b="0" dirty="0" smtClean="0">
                <a:solidFill>
                  <a:schemeClr val="tx1"/>
                </a:solidFill>
              </a:rPr>
              <a:t>Отсутствие вывода сигнала пожарной сигнализации на пульт пожарной части</a:t>
            </a:r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600" b="0" dirty="0" smtClean="0">
                <a:solidFill>
                  <a:schemeClr val="tx1"/>
                </a:solidFill>
              </a:rPr>
              <a:t>8</a:t>
            </a:r>
            <a:r>
              <a:rPr lang="ru-RU" sz="1600" b="0" dirty="0" smtClean="0">
                <a:solidFill>
                  <a:schemeClr val="tx1"/>
                </a:solidFill>
              </a:rPr>
              <a:t>.  Ненормативное, требующее ремонта состояние  эвакуационных выходов в  ДОУ. </a:t>
            </a:r>
            <a:endParaRPr lang="ru-RU" sz="1600" b="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F9D760-1BE3-426D-8B72-9EDD6BB56807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sp>
        <p:nvSpPr>
          <p:cNvPr id="13" name="AutoShape 2"/>
          <p:cNvSpPr>
            <a:spLocks noChangeArrowheads="1"/>
          </p:cNvSpPr>
          <p:nvPr/>
        </p:nvSpPr>
        <p:spPr bwMode="auto">
          <a:xfrm>
            <a:off x="588963" y="238126"/>
            <a:ext cx="2511425" cy="1790699"/>
          </a:xfrm>
          <a:prstGeom prst="rightArrowCallout">
            <a:avLst>
              <a:gd name="adj1" fmla="val 25000"/>
              <a:gd name="adj2" fmla="val 25000"/>
              <a:gd name="adj3" fmla="val 25087"/>
              <a:gd name="adj4" fmla="val 66667"/>
            </a:avLst>
          </a:prstGeom>
          <a:gradFill rotWithShape="1">
            <a:gsLst>
              <a:gs pos="0">
                <a:srgbClr val="FFFFCC"/>
              </a:gs>
              <a:gs pos="100000">
                <a:srgbClr val="FFFFCC">
                  <a:gamma/>
                  <a:tint val="36863"/>
                  <a:invGamma/>
                </a:srgbClr>
              </a:gs>
            </a:gsLst>
            <a:path path="rect">
              <a:fillToRect t="100000" r="100000"/>
            </a:path>
          </a:gradFill>
          <a:ln w="9525" algn="ctr">
            <a:noFill/>
            <a:miter lim="800000"/>
            <a:headEnd/>
            <a:tailEnd/>
          </a:ln>
          <a:effectLst>
            <a:outerShdw dist="71842" dir="13500000" algn="ctr" rotWithShape="0">
              <a:srgbClr val="FFCC00"/>
            </a:outerShdw>
          </a:effectLst>
        </p:spPr>
        <p:txBody>
          <a:bodyPr wrap="none" anchor="ctr"/>
          <a:lstStyle/>
          <a:p>
            <a:pPr algn="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179763" y="247651"/>
            <a:ext cx="5508625" cy="1238250"/>
          </a:xfrm>
          <a:prstGeom prst="rect">
            <a:avLst/>
          </a:prstGeom>
          <a:gradFill rotWithShape="1">
            <a:gsLst>
              <a:gs pos="0">
                <a:srgbClr val="FFFFCC">
                  <a:gamma/>
                  <a:tint val="0"/>
                  <a:invGamma/>
                </a:srgbClr>
              </a:gs>
              <a:gs pos="50000">
                <a:srgbClr val="FFFFCC"/>
              </a:gs>
              <a:gs pos="100000">
                <a:srgbClr val="FFFFCC">
                  <a:gamma/>
                  <a:tint val="0"/>
                  <a:invGamma/>
                </a:srgbClr>
              </a:gs>
            </a:gsLst>
            <a:lin ang="18900000" scaled="1"/>
          </a:gradFill>
          <a:ln w="9525" algn="ctr">
            <a:noFill/>
            <a:miter lim="800000"/>
            <a:headEnd/>
            <a:tailEnd/>
          </a:ln>
          <a:effectLst>
            <a:outerShdw dist="71842" dir="18900000" algn="ctr" rotWithShape="0">
              <a:srgbClr val="FFCC00"/>
            </a:outerShdw>
          </a:effectLst>
        </p:spPr>
        <p:txBody>
          <a:bodyPr wrap="none" anchor="ctr"/>
          <a:lstStyle/>
          <a:p>
            <a:pPr algn="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14350" y="1676400"/>
            <a:ext cx="1901825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ЦЕЛЬ :</a:t>
            </a:r>
            <a:endParaRPr lang="ru-RU" sz="3200" b="0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306763" y="514350"/>
            <a:ext cx="5440362" cy="784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10000"/>
              </a:spcBef>
              <a:defRPr/>
            </a:pPr>
            <a:r>
              <a:rPr lang="ru-RU" sz="2500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Создание условий для качественного развития детей дошкольного возраста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654050" y="2447925"/>
            <a:ext cx="8051800" cy="400110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990033"/>
                </a:solidFill>
              </a:rPr>
              <a:t>  </a:t>
            </a:r>
            <a:r>
              <a:rPr lang="ru-RU" dirty="0" smtClean="0">
                <a:solidFill>
                  <a:srgbClr val="990033"/>
                </a:solidFill>
              </a:rPr>
              <a:t>ЗАДАЧИ</a:t>
            </a:r>
            <a:r>
              <a:rPr lang="ru-RU" dirty="0">
                <a:solidFill>
                  <a:srgbClr val="990033"/>
                </a:solidFill>
              </a:rPr>
              <a:t>: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674688" y="2876550"/>
            <a:ext cx="8027987" cy="2308324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100000">
                <a:srgbClr val="FFFF99">
                  <a:gamma/>
                  <a:tint val="0"/>
                  <a:invGamma/>
                </a:srgbClr>
              </a:gs>
            </a:gsLst>
            <a:path path="rect">
              <a:fillToRect t="100000" r="100000"/>
            </a:path>
          </a:gradFill>
          <a:ln w="9525" algn="ctr">
            <a:solidFill>
              <a:srgbClr val="FFFFCC"/>
            </a:solidFill>
            <a:miter lim="800000"/>
            <a:headEnd/>
            <a:tailEnd/>
          </a:ln>
          <a:effectLst>
            <a:outerShdw dist="99190" dir="8411666" algn="ctr" rotWithShape="0">
              <a:srgbClr val="FFCC00"/>
            </a:outerShdw>
          </a:effectLst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 Повышение качества образовательной услуги и её доступности (создание условий для работы с детьми с ОВЗ.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 Формирование привычки здорового образа жизни. 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3.Обновление МТБ МАДОУ и приведение здания учреждения в нормативное состояние.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4.Реализация программы по энергосбережению.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5.Усиление мер по комплексной безопасности учреждения.</a:t>
            </a: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4325938" y="1933575"/>
            <a:ext cx="617537" cy="4667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CC"/>
          </a:solidFill>
          <a:ln w="9525" algn="ctr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600" b="0" i="1">
              <a:solidFill>
                <a:srgbClr val="FF33CC"/>
              </a:solidFill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664075" y="4183063"/>
            <a:ext cx="1841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ru-RU" sz="1600" b="0" i="1">
              <a:solidFill>
                <a:schemeClr val="tx1"/>
              </a:solidFill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4794250" y="4168775"/>
            <a:ext cx="1841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ru-RU" sz="1600" b="0" i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87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ПАСПОРТ ПРОГРАММЫ (продолжение)</a:t>
            </a: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8F955-74D9-4A29-AD98-716DC8123ACC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81050" y="596900"/>
          <a:ext cx="7724775" cy="5646659"/>
        </p:xfrm>
        <a:graphic>
          <a:graphicData uri="http://schemas.openxmlformats.org/drawingml/2006/table">
            <a:tbl>
              <a:tblPr/>
              <a:tblGrid>
                <a:gridCol w="1406178"/>
                <a:gridCol w="6318597"/>
              </a:tblGrid>
              <a:tr h="142239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Основные мероприятия (задания) Программы</a:t>
                      </a:r>
                      <a:endParaRPr lang="ru-RU" sz="10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58167" marR="58167" marT="29083" marB="29083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 обеспечение условий для реализации равных прав граждан на получение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дошкольного образования;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 совершенствование нормативно-правовой базы в области образования, обеспечивающей функционирование и развитие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дошкольного образования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в интересах личности, общества, государства;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реализации инновационных проектов и программ;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 повышение качества образования;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приведение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материальной базы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МАДОУ д/с № 10 в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соответствие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с современными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требованиями</a:t>
                      </a:r>
                      <a:endParaRPr lang="en-US" sz="1100" b="0" i="0" u="none" strike="noStrike" kern="1200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Обеспечение комплексной безопасности учреждения.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8167" marR="58167" marT="29083" marB="29083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470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Ожидаемые результаты</a:t>
                      </a:r>
                      <a:endParaRPr lang="ru-RU" sz="10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58167" marR="58167" marT="29083" marB="29083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См.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Приложения</a:t>
                      </a:r>
                      <a:endParaRPr lang="ru-RU" sz="10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8167" marR="58167" marT="29083" marB="29083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6962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Механизм реализации</a:t>
                      </a:r>
                      <a:endParaRPr lang="ru-RU" sz="1000" b="0" i="0" u="none" strike="noStrike" dirty="0">
                        <a:latin typeface="Arial"/>
                      </a:endParaRPr>
                    </a:p>
                  </a:txBody>
                  <a:tcPr marL="58167" marR="58167" marT="29083" marB="29083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Ежегодное формирование рабочих документов:</a:t>
                      </a:r>
                      <a:endParaRPr lang="ru-RU" sz="10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 перечня первоочередных работ, вытекающих их системы мероприятий Программы, с определением разграничения полномочий деятельности исполнителей, источников и объемов финансирования;</a:t>
                      </a:r>
                      <a:endParaRPr lang="ru-RU" sz="10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0" fontAlgn="base" latinLnBrk="0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 координационного плана совместных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действий МАДОУ д/с №10, департамента по социальным вопросам с </a:t>
                      </a: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другими муниципальными органами исполнительной и законодательной власти.</a:t>
                      </a:r>
                      <a:endParaRPr lang="ru-RU" sz="10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8167" marR="58167" marT="29083" marB="29083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98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Объем финансирования, необходимый для реализации целей  и задач</a:t>
                      </a:r>
                      <a:endParaRPr lang="ru-RU" sz="1000" b="0" i="0" u="none" strike="noStrike" dirty="0">
                        <a:latin typeface="Arial"/>
                      </a:endParaRPr>
                    </a:p>
                  </a:txBody>
                  <a:tcPr marL="58167" marR="58167" marT="29083" marB="29083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Всего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lang="en-US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2-2014 </a:t>
                      </a: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г.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–124,279 тыс. рублей</a:t>
                      </a:r>
                      <a:endParaRPr lang="ru-RU" sz="10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                  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2012 </a:t>
                      </a: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г.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–106,078 тыс</a:t>
                      </a: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. рублей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endParaRPr lang="en-US" sz="1000" b="0" i="0" u="none" strike="noStrike" kern="1200" baseline="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                    201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 г. </a:t>
                      </a:r>
                      <a:r>
                        <a:rPr lang="ru-RU" sz="10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9196.653 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 рублей.</a:t>
                      </a:r>
                    </a:p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2014г.-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9474.302рублей.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8167" marR="58167" marT="29083" marB="29083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9821">
                <a:tc>
                  <a:txBody>
                    <a:bodyPr/>
                    <a:lstStyle/>
                    <a:p>
                      <a:pPr marL="0" marR="0" indent="0" algn="just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Объем выделенных средств на финансирование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МАДОУ </a:t>
                      </a:r>
                      <a:r>
                        <a:rPr lang="ru-RU" sz="1000" b="0" i="0" u="none" strike="noStrike" kern="1200" baseline="0" dirty="0" err="1" smtClean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дс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 № 10</a:t>
                      </a:r>
                      <a:endParaRPr lang="ru-RU" sz="1000" b="0" i="0" u="none" strike="noStrike" kern="1200" baseline="0" dirty="0">
                        <a:solidFill>
                          <a:schemeClr val="accent2"/>
                        </a:solidFill>
                        <a:latin typeface="Times New Roman"/>
                      </a:endParaRPr>
                    </a:p>
                  </a:txBody>
                  <a:tcPr marL="58167" marR="58167" marT="29083" marB="29083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Всего 20</a:t>
                      </a:r>
                      <a:r>
                        <a:rPr lang="en-US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2-2014 г. – 27749,337тыс. Рублей</a:t>
                      </a:r>
                      <a:endParaRPr lang="ru-RU" sz="1100" b="0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eaLnBrk="1" fontAlgn="base" latinLnBrk="0" hangingPunct="1"/>
                      <a:r>
                        <a:rPr lang="en-US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2012 г. –9078,382 тыс. рублей.</a:t>
                      </a:r>
                      <a:endParaRPr lang="en-US" sz="1100" b="0" i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eaLnBrk="1" fontAlgn="base" latinLnBrk="0" hangingPunct="1"/>
                      <a:r>
                        <a:rPr lang="en-US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201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г. - 9196.653 тыс. рублей.</a:t>
                      </a:r>
                      <a:endParaRPr lang="ru-RU" sz="1100" dirty="0" smtClean="0"/>
                    </a:p>
                    <a:p>
                      <a:pPr rtl="0" eaLnBrk="1" fontAlgn="base" latinLnBrk="0" hangingPunct="1"/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2014г.- 9474.302 тыс. рублей.</a:t>
                      </a:r>
                    </a:p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0" i="0" u="none" strike="noStrike" dirty="0">
                        <a:latin typeface="Arial"/>
                      </a:endParaRPr>
                    </a:p>
                  </a:txBody>
                  <a:tcPr marL="58167" marR="58167" marT="29083" marB="29083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98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</a:rPr>
                        <a:t>Объем дополнительных средств на реализацию программы</a:t>
                      </a:r>
                      <a:endParaRPr lang="ru-RU" sz="1000" b="0" i="0" u="none" strike="noStrike" dirty="0">
                        <a:latin typeface="Arial"/>
                      </a:endParaRPr>
                    </a:p>
                  </a:txBody>
                  <a:tcPr marL="58167" marR="58167" marT="29083" marB="29083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Всего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2012-2014 </a:t>
                      </a:r>
                      <a:r>
                        <a:rPr lang="ru-RU" sz="10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г.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–97000 тыс. рублей</a:t>
                      </a:r>
                      <a:endParaRPr lang="ru-RU" sz="1000" b="0" i="0" u="none" strike="noStrike" dirty="0">
                        <a:latin typeface="Arial"/>
                      </a:endParaRPr>
                    </a:p>
                  </a:txBody>
                  <a:tcPr marL="58167" marR="58167" marT="29083" marB="29083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chemeClr val="accent2"/>
                          </a:solidFill>
                          <a:latin typeface="Times New Roman"/>
                          <a:cs typeface="Times New Roman"/>
                        </a:rPr>
                        <a:t>Контроль за реализацией Программы</a:t>
                      </a:r>
                      <a:endParaRPr lang="ru-RU" sz="1000" b="0" i="0" u="none" strike="noStrike" kern="1200" baseline="0" dirty="0">
                        <a:solidFill>
                          <a:schemeClr val="accent2"/>
                        </a:solidFill>
                        <a:latin typeface="Arial"/>
                      </a:endParaRPr>
                    </a:p>
                  </a:txBody>
                  <a:tcPr marL="58167" marR="58167" marT="29083" marB="29083">
                    <a:lnL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Осуществляется Департаментом  по социальным вопросам администрации г. Ишима.</a:t>
                      </a:r>
                      <a:endParaRPr lang="ru-RU" sz="10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8167" marR="58167" marT="29083" marB="29083">
                    <a:lnL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5B5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defRPr/>
            </a:pPr>
            <a:r>
              <a:rPr lang="ru-RU" sz="1800" dirty="0" smtClean="0">
                <a:solidFill>
                  <a:srgbClr val="990000"/>
                </a:solidFill>
                <a:latin typeface="Arial" charset="0"/>
              </a:rPr>
              <a:t>Мероприятия по реализации задачи: </a:t>
            </a:r>
            <a:r>
              <a:rPr lang="ru-RU" sz="1600" dirty="0" smtClean="0">
                <a:solidFill>
                  <a:srgbClr val="990000"/>
                </a:solidFill>
                <a:latin typeface="Arial" charset="0"/>
              </a:rPr>
              <a:t/>
            </a:r>
            <a:br>
              <a:rPr lang="ru-RU" sz="1600" dirty="0" smtClean="0">
                <a:solidFill>
                  <a:srgbClr val="990000"/>
                </a:solidFill>
                <a:latin typeface="Arial" charset="0"/>
              </a:rPr>
            </a:br>
            <a:r>
              <a:rPr lang="ru-RU" sz="16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повышение качества и  доступности образовательной услуги </a:t>
            </a:r>
            <a:br>
              <a:rPr lang="ru-RU" sz="16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sz="1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8E7B8-7D56-4B36-95DD-7F3318801D17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6349" y="1099929"/>
          <a:ext cx="8136832" cy="5787869"/>
        </p:xfrm>
        <a:graphic>
          <a:graphicData uri="http://schemas.openxmlformats.org/drawingml/2006/table">
            <a:tbl>
              <a:tblPr/>
              <a:tblGrid>
                <a:gridCol w="3944078"/>
                <a:gridCol w="867467"/>
                <a:gridCol w="867467"/>
                <a:gridCol w="1226019"/>
                <a:gridCol w="1231801"/>
              </a:tblGrid>
              <a:tr h="235089"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Управленческие действия (мероприятия)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Сроки</a:t>
                      </a:r>
                      <a:endParaRPr lang="ru-RU" sz="1200" b="0" i="0" u="none" strike="noStrike"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1" i="0" u="none" strike="noStrike" kern="1200" baseline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Ответственные</a:t>
                      </a:r>
                      <a:endParaRPr lang="ru-RU" sz="1100" b="0" i="0" u="none" strike="noStrike"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3242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2014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1" i="0" u="none" strike="noStrike" kern="1200" baseline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536419">
                <a:tc>
                  <a:txBody>
                    <a:bodyPr/>
                    <a:lstStyle/>
                    <a:p>
                      <a:pPr marL="530352" marR="0" indent="-530352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.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Организация мониторинга программно методического  и  кадрового обеспечения во всех ДОУ для работы с детьми, не имеющими отклонения в развитии, и для детей с отклонениями в развитии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1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1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директор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53641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.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Повышение профессионализма и компетентности педагогических кадров (организация работы по подготовке и переподготовке кадров) согласно плану    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Старший воспитатель</a:t>
                      </a: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69425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4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.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Организация мониторинга качества и доступности предоставляемых  образовательных услуг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1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,директор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77576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5. Капитальный ремонт здания и благоустройство </a:t>
                      </a:r>
                      <a:r>
                        <a:rPr lang="ru-RU" sz="11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/>
                        </a:rPr>
                        <a:t>террритории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6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</a:rPr>
                        <a:t>   </a:t>
                      </a:r>
                      <a:r>
                        <a:rPr lang="ru-RU" sz="1200" b="0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  </a:t>
                      </a:r>
                      <a:endParaRPr lang="ru-RU" sz="1200" b="0" i="0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директор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1641297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16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6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Работа консультативных пунктов на базе МАДОУ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/с № 10 с привлечением квалифицированных специалистов (психологов, логопедов, дефектологов, медицинского персонала и пр.)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работа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педагогов  ДОУ на дому с детьми-инвалидами дошкольного возраста, функционирование групп полного дня и кратковременного пребывания, подготовка организованных и неорганизованных детей к школе.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Старший воспитатель</a:t>
                      </a: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53641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7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.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Проведение методической работы на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микроучастке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детского сада с родителями детей, не посещающих детский сад.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1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endParaRPr lang="ru-RU" sz="1100" b="0" i="0" u="none" strike="noStrike"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1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Старший воспитатель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6805" marR="66805" marT="33403" marB="334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defRPr/>
            </a:pPr>
            <a:r>
              <a:rPr lang="ru-RU" sz="1800" dirty="0" smtClean="0">
                <a:solidFill>
                  <a:srgbClr val="990000"/>
                </a:solidFill>
                <a:latin typeface="Arial" charset="0"/>
              </a:rPr>
              <a:t>Мероприятия по реализации задачи: </a:t>
            </a:r>
            <a:br>
              <a:rPr lang="ru-RU" sz="1800" dirty="0" smtClean="0">
                <a:solidFill>
                  <a:srgbClr val="990000"/>
                </a:solidFill>
                <a:latin typeface="Arial" charset="0"/>
              </a:rPr>
            </a:br>
            <a:r>
              <a:rPr lang="ru-RU" sz="1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повышение качества и  доступности образовательной услуги</a:t>
            </a:r>
            <a:endParaRPr lang="ru-RU" sz="1800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5887" y="1290907"/>
          <a:ext cx="7991061" cy="4325803"/>
        </p:xfrm>
        <a:graphic>
          <a:graphicData uri="http://schemas.openxmlformats.org/drawingml/2006/table">
            <a:tbl>
              <a:tblPr/>
              <a:tblGrid>
                <a:gridCol w="3117060"/>
                <a:gridCol w="1207717"/>
                <a:gridCol w="1207717"/>
                <a:gridCol w="983428"/>
                <a:gridCol w="1475139"/>
              </a:tblGrid>
              <a:tr h="474863"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Управленческие действия (мероприятия)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Сроки</a:t>
                      </a:r>
                      <a:endParaRPr lang="ru-RU" sz="1300" b="0" i="0" u="none" strike="noStrike">
                        <a:latin typeface="Arial"/>
                      </a:endParaRPr>
                    </a:p>
                  </a:txBody>
                  <a:tcPr marL="64736" marR="64736" marT="32368" marB="32368">
                    <a:lnL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kern="1200" baseline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Ответственные</a:t>
                      </a:r>
                      <a:endParaRPr lang="ru-RU" sz="1300" b="0" i="0" u="none" strike="noStrike">
                        <a:latin typeface="Arial"/>
                      </a:endParaRPr>
                    </a:p>
                  </a:txBody>
                  <a:tcPr marL="64736" marR="64736" marT="32368" marB="32368">
                    <a:lnL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72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2014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64736" marR="64736" marT="32368" marB="32368">
                    <a:lnL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64736" marR="64736" marT="32368" marB="32368">
                    <a:lnL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64736" marR="64736" marT="32368" marB="32368">
                    <a:lnL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2582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1.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Совершенствование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плана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просветительской работы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с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родителями по развитию и воспитанию детей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в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соответствии с возрастными группами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   </a:t>
                      </a:r>
                      <a:r>
                        <a:rPr lang="ru-RU" sz="10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000" b="0" i="0" u="none" strike="noStrike" kern="1200" baseline="0" dirty="0" smtClean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0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8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dirty="0" smtClean="0">
                          <a:latin typeface="Arial"/>
                        </a:rPr>
                        <a:t>Старший воспитатель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99976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2.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Внедрение плана просветительской работы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с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родителями по развитию и воспитанию детей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в 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соответствии с возрастными группами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        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0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0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0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8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dirty="0" smtClean="0">
                          <a:latin typeface="Arial"/>
                        </a:rPr>
                        <a:t>Старший воспитатель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82653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3.Совершенствование работы родительского клуба «Успешные родители»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0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8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dirty="0" smtClean="0">
                          <a:latin typeface="Arial"/>
                        </a:rPr>
                        <a:t>Педагог-психолог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655266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4. Работа сайта детского сада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2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2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2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2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2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2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 smtClean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050" b="0" i="0" u="none" strike="noStrike" kern="1200" baseline="0" dirty="0" smtClean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eaLnBrk="1" fontAlgn="base" latinLnBrk="0" hangingPunct="1"/>
                      <a:endParaRPr lang="ru-RU" sz="12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eaLnBrk="1" fontAlgn="base" latinLnBrk="0" hangingPunct="1"/>
                      <a:endParaRPr lang="ru-RU" sz="12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 dirty="0" smtClean="0">
                          <a:latin typeface="Arial"/>
                        </a:rPr>
                        <a:t>Старший воспитатель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4736" marR="64736" marT="32368" marB="32368">
                    <a:lnL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02365" y="477079"/>
            <a:ext cx="7832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sz="1800" dirty="0" smtClean="0">
                <a:solidFill>
                  <a:srgbClr val="990000"/>
                </a:solidFill>
              </a:rPr>
              <a:t>Мероприятия по реализации задачи: </a:t>
            </a:r>
            <a:br>
              <a:rPr lang="ru-RU" sz="1800" dirty="0" smtClean="0">
                <a:solidFill>
                  <a:srgbClr val="990000"/>
                </a:solidFill>
              </a:rPr>
            </a:br>
            <a:endParaRPr lang="ru-RU" sz="1800" b="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22852" y="1431235"/>
          <a:ext cx="8070574" cy="4169291"/>
        </p:xfrm>
        <a:graphic>
          <a:graphicData uri="http://schemas.openxmlformats.org/drawingml/2006/table">
            <a:tbl>
              <a:tblPr/>
              <a:tblGrid>
                <a:gridCol w="3392326"/>
                <a:gridCol w="990548"/>
                <a:gridCol w="990548"/>
                <a:gridCol w="978612"/>
                <a:gridCol w="1718540"/>
              </a:tblGrid>
              <a:tr h="873619"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Управленческие действия (мероприятия)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Сроки</a:t>
                      </a:r>
                      <a:endParaRPr lang="ru-RU" sz="1300" b="0" i="0" u="none" strike="noStrike"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Ответственные</a:t>
                      </a:r>
                      <a:endParaRPr lang="ru-RU" sz="1200" b="0" i="0" u="none" strike="noStrike">
                        <a:latin typeface="Arial"/>
                      </a:endParaRPr>
                    </a:p>
                  </a:txBody>
                  <a:tcPr marL="65217" marR="65217" marT="32609" marB="3260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316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2014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3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55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  <a:buClrTx/>
                        <a:buSzPts val="1100"/>
                        <a:buFont typeface="Arial"/>
                        <a:buAutoNum type="arabicPeriod"/>
                      </a:pP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Обучение педагогов на курсах по работе с детьми с ОВЗ</a:t>
                      </a:r>
                      <a:endParaRPr lang="ru-RU" sz="14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        </a:t>
                      </a:r>
                      <a:r>
                        <a:rPr lang="ru-RU" sz="12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        </a:t>
                      </a:r>
                      <a:r>
                        <a:rPr lang="ru-RU" sz="12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        </a:t>
                      </a:r>
                      <a:r>
                        <a:rPr lang="ru-RU" sz="12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dirty="0" smtClean="0">
                          <a:latin typeface="Arial"/>
                        </a:rPr>
                        <a:t>директор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519708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2.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Приобретение методической литературы по работе с детьми с ОВЗ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директор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63610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3 .Совершенствование  образовательной программы  в  части инклюзивного образования.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2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dirty="0" smtClean="0">
                          <a:latin typeface="Arial"/>
                        </a:rPr>
                        <a:t>Старший воспитатель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101527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dirty="0" smtClean="0">
                          <a:latin typeface="Arial"/>
                        </a:rPr>
                        <a:t>4.</a:t>
                      </a:r>
                      <a:r>
                        <a:rPr lang="ru-RU" sz="1200" b="0" i="0" u="none" strike="noStrike" baseline="0" dirty="0" smtClean="0">
                          <a:latin typeface="Arial"/>
                        </a:rPr>
                        <a:t> Работа в соответствии с индивидуальным маршрутом развития ребёнка с ОВЗ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Старший воспитатель</a:t>
                      </a:r>
                    </a:p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22851" y="768626"/>
            <a:ext cx="811033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повышение качества и доступности образовательной услуги</a:t>
            </a:r>
          </a:p>
          <a:p>
            <a:pPr algn="ctr"/>
            <a:r>
              <a:rPr lang="ru-RU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(создание условия для работы с детьми с ОВЗ)</a:t>
            </a:r>
            <a:r>
              <a:rPr lang="ru-RU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1553"/>
          </a:xfrm>
        </p:spPr>
        <p:txBody>
          <a:bodyPr/>
          <a:lstStyle/>
          <a:p>
            <a:r>
              <a:rPr lang="ru-RU" sz="1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повышение качества образовательной услуги</a:t>
            </a: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081088" y="291548"/>
            <a:ext cx="724058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rgbClr val="990000"/>
                </a:solidFill>
              </a:rPr>
              <a:t>ТАКТИЧЕСКАЯ ЗАДАЧА </a:t>
            </a:r>
            <a:r>
              <a:rPr lang="en-US" sz="1800" dirty="0" smtClean="0">
                <a:solidFill>
                  <a:srgbClr val="990000"/>
                </a:solidFill>
              </a:rPr>
              <a:t>1</a:t>
            </a:r>
            <a:r>
              <a:rPr lang="ru-RU" sz="1800" dirty="0" smtClean="0">
                <a:solidFill>
                  <a:srgbClr val="990000"/>
                </a:solidFill>
              </a:rPr>
              <a:t>.</a:t>
            </a:r>
            <a:r>
              <a:rPr lang="ru-RU" sz="1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en-US" sz="1800" dirty="0" smtClean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783" y="834887"/>
            <a:ext cx="84018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Показатели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качества услуги</a:t>
            </a:r>
            <a:endParaRPr lang="ru-RU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969549" y="2160104"/>
          <a:ext cx="7331075" cy="4214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848139" y="1391478"/>
            <a:ext cx="742121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  <a:t>Доля детей с различным уровнем готовности к обучению в 1 классе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0005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rgbClr val="990000"/>
                </a:solidFill>
                <a:latin typeface="Arial" charset="0"/>
              </a:rPr>
              <a:t/>
            </a:r>
            <a:br>
              <a:rPr lang="ru-RU" sz="1600" dirty="0" smtClean="0">
                <a:solidFill>
                  <a:srgbClr val="990000"/>
                </a:solidFill>
                <a:latin typeface="Arial" charset="0"/>
              </a:rPr>
            </a:br>
            <a:r>
              <a:rPr lang="ru-RU" sz="1600" dirty="0" smtClean="0">
                <a:solidFill>
                  <a:srgbClr val="990000"/>
                </a:solidFill>
                <a:latin typeface="Arial" charset="0"/>
              </a:rPr>
              <a:t/>
            </a:r>
            <a:br>
              <a:rPr lang="ru-RU" sz="1600" dirty="0" smtClean="0">
                <a:solidFill>
                  <a:srgbClr val="990000"/>
                </a:solidFill>
                <a:latin typeface="Arial" charset="0"/>
              </a:rPr>
            </a:br>
            <a:r>
              <a:rPr lang="ru-RU" sz="1600" dirty="0" smtClean="0">
                <a:solidFill>
                  <a:srgbClr val="990000"/>
                </a:solidFill>
                <a:latin typeface="Arial" charset="0"/>
              </a:rPr>
              <a:t>Мероприятия по реализации задачи: </a:t>
            </a:r>
            <a:br>
              <a:rPr lang="ru-RU" sz="1600" dirty="0" smtClean="0">
                <a:solidFill>
                  <a:srgbClr val="990000"/>
                </a:solidFill>
                <a:latin typeface="Arial" charset="0"/>
              </a:rPr>
            </a:br>
            <a:r>
              <a:rPr lang="ru-RU" sz="16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формирование привычки здорового образа жизни</a:t>
            </a:r>
            <a:r>
              <a:rPr lang="ru-RU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/>
            </a:r>
            <a:br>
              <a:rPr lang="ru-RU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56591" y="885825"/>
          <a:ext cx="6935639" cy="5035749"/>
        </p:xfrm>
        <a:graphic>
          <a:graphicData uri="http://schemas.openxmlformats.org/drawingml/2006/table">
            <a:tbl>
              <a:tblPr/>
              <a:tblGrid>
                <a:gridCol w="2899383"/>
                <a:gridCol w="856802"/>
                <a:gridCol w="846478"/>
                <a:gridCol w="846478"/>
                <a:gridCol w="1486498"/>
              </a:tblGrid>
              <a:tr h="176758"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Управленческие действия (мероприятия)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Сроки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r>
                        <a:rPr lang="en-US" sz="6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 II</a:t>
                      </a:r>
                      <a:endParaRPr lang="ru-RU" sz="6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Ответственные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544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300" b="0" i="0" u="none" strike="noStrike"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300" b="0" i="0" u="none" strike="noStrike" dirty="0"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2014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44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I II III IV</a:t>
                      </a:r>
                      <a:endParaRPr lang="en-US" sz="10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658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.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Совершенствование системы работы по повышению квалификации специалистов по вопросам обучения и оздоровления детей (организация работы по подготовке и переподготовке кадров согласно плану)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0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0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0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Старший воспитатель</a:t>
                      </a:r>
                    </a:p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109956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.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Динамическое наблюдение за эффективностью проводимых мероприятий (проведение мониторинга физического развития, здоровья, физической подготовленности, познавательной сферы детей дошкольного возраста)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000" b="0" i="0" u="none" strike="noStrike" kern="1200" baseline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0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6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0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0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endParaRPr lang="ru-RU" sz="1000" b="0" i="0" u="none" strike="noStrike" kern="1200" baseline="0" dirty="0" smtClean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0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Старший воспитатель, старшая медицинская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сестра</a:t>
                      </a:r>
                      <a:endParaRPr lang="ru-RU" sz="1100" b="0" i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52296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3.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Приобретение бактерицидных  ламп </a:t>
                      </a:r>
                      <a:r>
                        <a:rPr lang="ru-RU" sz="1100" b="0" i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рециркуляторного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типа для 2 групп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Заведующая хозяйством</a:t>
                      </a:r>
                      <a:endParaRPr lang="ru-RU" sz="11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35577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4.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Приобретение увлажнителей воздуха в групповых помещениях</a:t>
                      </a:r>
                      <a:endParaRPr lang="ru-RU" sz="1200" dirty="0"/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kern="1200" baseline="0" dirty="0" smtClean="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Заведующая хозяйством</a:t>
                      </a: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5253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5. Совершенствование</a:t>
                      </a:r>
                      <a:r>
                        <a:rPr lang="ru-RU" sz="1100" b="0" i="0" u="none" strike="noStrike" baseline="0" dirty="0" smtClean="0">
                          <a:latin typeface="Arial"/>
                        </a:rPr>
                        <a:t> работы родительского клуба « Здоровая семья»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Старшая медицинская сестра</a:t>
                      </a:r>
                      <a:endParaRPr lang="ru-RU" sz="11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5253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6.</a:t>
                      </a:r>
                      <a:r>
                        <a:rPr lang="ru-RU" sz="1100" b="0" i="0" u="none" strike="noStrike" baseline="0" dirty="0" smtClean="0">
                          <a:latin typeface="Arial"/>
                        </a:rPr>
                        <a:t> Лицензирование медицинского кабинета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 marL="65217" marR="65217" marT="32609" marB="3260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8496" marR="38496" marT="33424" marB="3342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Директор</a:t>
                      </a:r>
                      <a:endParaRPr lang="ru-RU" sz="11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217" marR="65217" marT="32609" marB="32609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 flipH="1">
            <a:off x="4425949" y="5518150"/>
            <a:ext cx="146050" cy="1397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121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990000"/>
                </a:solidFill>
              </a:rPr>
              <a:t>ТАКТИЧЕСКАЯ ЗАДАЧА 2.</a:t>
            </a:r>
            <a:br>
              <a:rPr lang="ru-RU" sz="1800" dirty="0" smtClean="0">
                <a:solidFill>
                  <a:srgbClr val="990000"/>
                </a:solidFill>
              </a:rPr>
            </a:br>
            <a:r>
              <a:rPr lang="ru-RU" sz="1800" dirty="0" smtClean="0">
                <a:solidFill>
                  <a:srgbClr val="990000"/>
                </a:solidFill>
              </a:rPr>
              <a:t>Формирование привычки здорового образа жизни</a:t>
            </a:r>
            <a:br>
              <a:rPr lang="ru-RU" sz="1800" dirty="0" smtClean="0">
                <a:solidFill>
                  <a:srgbClr val="990000"/>
                </a:solidFill>
              </a:rPr>
            </a:b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47799" y="923926"/>
            <a:ext cx="5991225" cy="4190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b="0" dirty="0" smtClean="0">
                <a:solidFill>
                  <a:schemeClr val="bg2">
                    <a:lumMod val="25000"/>
                  </a:schemeClr>
                </a:solidFill>
              </a:rPr>
              <a:t>Показатели качества услуги</a:t>
            </a:r>
            <a:endParaRPr lang="ru-RU" b="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552575" y="13779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5903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990000"/>
                </a:solidFill>
              </a:rPr>
              <a:t>ТАКТИЧЕСКАЯ ЗАДАЧА 2.</a:t>
            </a:r>
            <a:br>
              <a:rPr lang="ru-RU" sz="1800" dirty="0" smtClean="0">
                <a:solidFill>
                  <a:srgbClr val="990000"/>
                </a:solidFill>
              </a:rPr>
            </a:br>
            <a:r>
              <a:rPr lang="ru-RU" sz="1800" dirty="0" smtClean="0">
                <a:solidFill>
                  <a:srgbClr val="990000"/>
                </a:solidFill>
              </a:rPr>
              <a:t>Формирование привычки здорового образа жизни</a:t>
            </a:r>
            <a:br>
              <a:rPr lang="ru-RU" sz="1800" dirty="0" smtClean="0">
                <a:solidFill>
                  <a:srgbClr val="990000"/>
                </a:solidFill>
              </a:rPr>
            </a:b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3339" y="887896"/>
            <a:ext cx="7885043" cy="4001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 dirty="0" smtClean="0">
                <a:solidFill>
                  <a:schemeClr val="bg2">
                    <a:lumMod val="25000"/>
                  </a:schemeClr>
                </a:solidFill>
              </a:rPr>
              <a:t>Показатели качества услуги</a:t>
            </a:r>
            <a:endParaRPr lang="ru-RU" b="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809" y="1325217"/>
            <a:ext cx="77127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 dirty="0" smtClean="0">
                <a:solidFill>
                  <a:schemeClr val="tx1"/>
                </a:solidFill>
              </a:rPr>
              <a:t>Индекс здоровья</a:t>
            </a:r>
            <a:endParaRPr lang="ru-RU" b="0" dirty="0">
              <a:solidFill>
                <a:schemeClr val="tx1"/>
              </a:solidFill>
            </a:endParaRPr>
          </a:p>
        </p:txBody>
      </p:sp>
      <p:graphicFrame>
        <p:nvGraphicFramePr>
          <p:cNvPr id="268290" name="Object 4"/>
          <p:cNvGraphicFramePr>
            <a:graphicFrameLocks noChangeAspect="1"/>
          </p:cNvGraphicFramePr>
          <p:nvPr/>
        </p:nvGraphicFramePr>
        <p:xfrm>
          <a:off x="2192338" y="1919288"/>
          <a:ext cx="4945062" cy="4379912"/>
        </p:xfrm>
        <a:graphic>
          <a:graphicData uri="http://schemas.openxmlformats.org/presentationml/2006/ole">
            <p:oleObj spid="_x0000_s268290" name="Диаграмма" r:id="rId3" imgW="4162410" imgH="3686091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2263"/>
            <a:ext cx="8229600" cy="458787"/>
          </a:xfrm>
        </p:spPr>
        <p:txBody>
          <a:bodyPr>
            <a:normAutofit fontScale="90000"/>
          </a:bodyPr>
          <a:lstStyle/>
          <a:p>
            <a:pPr>
              <a:lnSpc>
                <a:spcPct val="95000"/>
              </a:lnSpc>
              <a:defRPr/>
            </a:pPr>
            <a:r>
              <a:rPr lang="ru-RU" sz="1800" dirty="0" smtClean="0">
                <a:solidFill>
                  <a:srgbClr val="990000"/>
                </a:solidFill>
              </a:rPr>
              <a:t>Мероприятия по реализации задачи 3:</a:t>
            </a:r>
            <a:br>
              <a:rPr lang="ru-RU" sz="1800" dirty="0" smtClean="0">
                <a:solidFill>
                  <a:srgbClr val="990000"/>
                </a:solidFill>
              </a:rPr>
            </a:br>
            <a:r>
              <a:rPr lang="ru-RU" sz="1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Обновление МТБ МАДОУ </a:t>
            </a:r>
            <a:r>
              <a:rPr lang="ru-RU" sz="1800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дс</a:t>
            </a:r>
            <a:r>
              <a:rPr lang="ru-RU" sz="1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№ 10 и приведение здания учреждения в нормативное состояние..</a:t>
            </a:r>
            <a:br>
              <a:rPr lang="ru-RU" sz="18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4000" y="907105"/>
          <a:ext cx="8496299" cy="3393218"/>
        </p:xfrm>
        <a:graphic>
          <a:graphicData uri="http://schemas.openxmlformats.org/drawingml/2006/table">
            <a:tbl>
              <a:tblPr/>
              <a:tblGrid>
                <a:gridCol w="2984500"/>
                <a:gridCol w="1193800"/>
                <a:gridCol w="1168400"/>
                <a:gridCol w="1409700"/>
                <a:gridCol w="1739899"/>
              </a:tblGrid>
              <a:tr h="732580"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Организационные  мероприятия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</a:txBody>
                  <a:tcPr marL="71718" marR="71718" marT="35859" marB="3585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Сроки</a:t>
                      </a:r>
                      <a:endParaRPr lang="ru-RU" sz="1200" b="0" i="0" u="none" strike="noStrike"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Ответственные</a:t>
                      </a:r>
                      <a:endParaRPr lang="ru-RU" sz="1200" b="0" i="0" u="none" strike="noStrike"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431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2014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 I   II  III  IV</a:t>
                      </a: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 I   II  III  IV</a:t>
                      </a: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161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1. Капитальный ремонт здания и благоустройство территории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     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Директор</a:t>
                      </a:r>
                    </a:p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Заведующая хозяйством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53230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3.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Замена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мебели и технологического оборудования на пищеблоке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     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 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         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Заведующая хозяйством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53230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4.Замена оборудования в прачечной на промышленное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  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Заведующая хозяйством</a:t>
                      </a:r>
                    </a:p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71718" marR="71718" marT="35859" marB="35859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5012"/>
          </a:xfrm>
        </p:spPr>
        <p:txBody>
          <a:bodyPr/>
          <a:lstStyle/>
          <a:p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38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4200" y="342901"/>
            <a:ext cx="73533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ctr">
              <a:defRPr/>
            </a:pPr>
            <a:r>
              <a:rPr lang="ru-RU" dirty="0" smtClean="0">
                <a:solidFill>
                  <a:srgbClr val="990000"/>
                </a:solidFill>
              </a:rPr>
              <a:t>Мероприятия по реализации задачи 5:</a:t>
            </a:r>
          </a:p>
          <a:p>
            <a:pPr marL="363538" indent="-363538" algn="ctr">
              <a:defRPr/>
            </a:pPr>
            <a:r>
              <a:rPr lang="ru-RU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Реализация программы по энергосбережению.</a:t>
            </a:r>
          </a:p>
          <a:p>
            <a:pPr marL="363538" indent="-363538" algn="ctr">
              <a:defRPr/>
            </a:pPr>
            <a:endParaRPr lang="ru-RU" dirty="0" smtClean="0">
              <a:solidFill>
                <a:srgbClr val="99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8600" y="1193801"/>
          <a:ext cx="8521699" cy="3003185"/>
        </p:xfrm>
        <a:graphic>
          <a:graphicData uri="http://schemas.openxmlformats.org/drawingml/2006/table">
            <a:tbl>
              <a:tblPr/>
              <a:tblGrid>
                <a:gridCol w="2909698"/>
                <a:gridCol w="1163880"/>
                <a:gridCol w="1019122"/>
                <a:gridCol w="1257300"/>
                <a:gridCol w="2171699"/>
              </a:tblGrid>
              <a:tr h="663316"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Организационные  мероприятия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Сроки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Ответственные</a:t>
                      </a:r>
                      <a:endParaRPr lang="ru-RU" sz="1200" b="0" i="0" u="none" strike="noStrike" kern="12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751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2011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79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 I   II  III  IV</a:t>
                      </a:r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 I   II  III  IV</a:t>
                      </a:r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8543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1.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Издание приказа о назначении ответственного по энергосбережению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</a:t>
                      </a:r>
                      <a:r>
                        <a:rPr lang="ru-RU" sz="1200" b="0" i="0" u="none" strike="noStrike" kern="1200" baseline="0" dirty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Директор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81962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2. 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Анализ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выполнения плана по энергосбережению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Calibri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Заведующая хозяйством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616224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4. Замена входящих групп и окон (в процессе капитального ремонта)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baseline="0" dirty="0">
                          <a:solidFill>
                            <a:schemeClr val="bg2"/>
                          </a:solidFill>
                          <a:latin typeface="Arial"/>
                        </a:rPr>
                        <a:t>               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+mn-lt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 smtClean="0">
                        <a:solidFill>
                          <a:schemeClr val="bg2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bg2"/>
                          </a:solidFill>
                          <a:latin typeface="Arial"/>
                        </a:rPr>
                        <a:t>            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bg2"/>
                          </a:solidFill>
                          <a:latin typeface="Arial"/>
                        </a:rPr>
                        <a:t>          </a:t>
                      </a:r>
                      <a:r>
                        <a:rPr lang="ru-RU" sz="1200" b="0" i="0" u="none" strike="noStrike" kern="1200" baseline="0">
                          <a:solidFill>
                            <a:schemeClr val="bg2"/>
                          </a:solidFill>
                          <a:latin typeface="Calibri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bg1"/>
                          </a:solidFill>
                          <a:latin typeface="Calibri"/>
                        </a:rPr>
                        <a:t>Заведующая хозяйством</a:t>
                      </a:r>
                      <a:endParaRPr lang="ru-RU" sz="1200" b="0" i="0" u="none" strike="noStrike" dirty="0"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118100" y="3213100"/>
            <a:ext cx="127000" cy="1397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 flipH="1" flipV="1">
            <a:off x="6075679" y="3184525"/>
            <a:ext cx="147320" cy="1651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990000"/>
                </a:solidFill>
              </a:rPr>
              <a:t/>
            </a:r>
            <a:br>
              <a:rPr lang="ru-RU" sz="2800" dirty="0" smtClean="0">
                <a:solidFill>
                  <a:srgbClr val="990000"/>
                </a:solidFill>
              </a:rPr>
            </a:br>
            <a:r>
              <a:rPr lang="ru-RU" sz="2800" dirty="0" smtClean="0">
                <a:solidFill>
                  <a:srgbClr val="990000"/>
                </a:solidFill>
              </a:rPr>
              <a:t>ТАКТИЧЕСКАЯ ЗАДАЧА 4.</a:t>
            </a: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b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Реализация программы по энергосбережению.</a:t>
            </a:r>
            <a:br>
              <a:rPr lang="ru-RU" sz="2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2800" dirty="0" smtClean="0">
                <a:solidFill>
                  <a:srgbClr val="990000"/>
                </a:solidFill>
              </a:rPr>
              <a:t/>
            </a:r>
            <a:br>
              <a:rPr lang="ru-RU" sz="2800" dirty="0" smtClean="0">
                <a:solidFill>
                  <a:srgbClr val="990000"/>
                </a:solidFill>
              </a:rPr>
            </a:br>
            <a:r>
              <a:rPr lang="ru-RU" sz="2800" dirty="0" smtClean="0">
                <a:solidFill>
                  <a:srgbClr val="990000"/>
                </a:solidFill>
              </a:rPr>
              <a:t/>
            </a:r>
            <a:br>
              <a:rPr lang="ru-RU" sz="2800" dirty="0" smtClean="0">
                <a:solidFill>
                  <a:srgbClr val="990000"/>
                </a:solidFill>
              </a:rPr>
            </a:br>
            <a:endParaRPr lang="ru-RU" sz="28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800100"/>
            <a:ext cx="8318500" cy="355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dirty="0" smtClean="0">
                <a:solidFill>
                  <a:schemeClr val="tx1"/>
                </a:solidFill>
              </a:rPr>
              <a:t>Показатели качества услуги</a:t>
            </a:r>
            <a:endParaRPr lang="ru-RU" b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20700" y="1511299"/>
          <a:ext cx="7566025" cy="1911978"/>
        </p:xfrm>
        <a:graphic>
          <a:graphicData uri="http://schemas.openxmlformats.org/drawingml/2006/table">
            <a:tbl>
              <a:tblPr/>
              <a:tblGrid>
                <a:gridCol w="574610"/>
                <a:gridCol w="2388059"/>
                <a:gridCol w="1221981"/>
                <a:gridCol w="1000125"/>
                <a:gridCol w="1000125"/>
                <a:gridCol w="1381125"/>
              </a:tblGrid>
              <a:tr h="407353">
                <a:tc row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№ </a:t>
                      </a:r>
                      <a:r>
                        <a:rPr lang="ru-RU" sz="1200" b="1" i="0" u="none" strike="noStrike" kern="1200" baseline="0" dirty="0" err="1">
                          <a:solidFill>
                            <a:schemeClr val="bg1"/>
                          </a:solidFill>
                          <a:latin typeface="Arial"/>
                        </a:rPr>
                        <a:t>п</a:t>
                      </a: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/</a:t>
                      </a:r>
                      <a:r>
                        <a:rPr lang="ru-RU" sz="1200" b="1" i="0" u="none" strike="noStrike" kern="1200" baseline="0" dirty="0" err="1">
                          <a:solidFill>
                            <a:schemeClr val="bg1"/>
                          </a:solidFill>
                          <a:latin typeface="Arial"/>
                        </a:rPr>
                        <a:t>п</a:t>
                      </a: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Показатели  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деятельности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Ед. изм.</a:t>
                      </a:r>
                      <a:endParaRPr lang="ru-RU" sz="1200" b="0" i="0" u="none" strike="noStrike" kern="12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годы</a:t>
                      </a:r>
                      <a:endParaRPr lang="ru-RU" sz="1200" b="0" i="0" u="none" strike="noStrike" kern="12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3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2014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66868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1.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Потребление тепловой энергии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Гкал / </a:t>
                      </a:r>
                      <a:r>
                        <a:rPr lang="ru-RU" sz="1200" dirty="0" err="1" smtClean="0"/>
                        <a:t>тыс.руб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314,9/252,5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310,9/252,5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300/252,5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</a:tr>
              <a:tr h="266868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</a:rPr>
                        <a:t>2.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Потребление воды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Тыс.куб.м /</a:t>
                      </a:r>
                      <a:r>
                        <a:rPr lang="ru-RU" sz="1200" dirty="0" err="1" smtClean="0"/>
                        <a:t>тыс.руб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1,1/34,7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1,1/36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1,1/38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</a:tr>
              <a:tr h="266868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</a:rPr>
                        <a:t>3.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Потребление электрической энергии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Квт</a:t>
                      </a:r>
                      <a:r>
                        <a:rPr lang="ru-RU" sz="1200" dirty="0" smtClean="0"/>
                        <a:t>/ч / </a:t>
                      </a:r>
                      <a:r>
                        <a:rPr lang="ru-RU" sz="1200" dirty="0" err="1" smtClean="0"/>
                        <a:t>тыс.руб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38000/127,3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38000/130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38000/145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73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СТРУКТУРА</a:t>
            </a:r>
            <a:br>
              <a:rPr lang="ru-RU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программы </a:t>
            </a:r>
            <a:r>
              <a:rPr lang="ru-RU" sz="1400" i="1" dirty="0" smtClean="0">
                <a:latin typeface="Arial" pitchFamily="34" charset="0"/>
              </a:rPr>
              <a:t>«Основные направления развития МАДОУ д/с № 10 на 2012-2014гг»</a:t>
            </a:r>
            <a:br>
              <a:rPr lang="ru-RU" sz="1400" i="1" dirty="0" smtClean="0">
                <a:latin typeface="Arial" pitchFamily="34" charset="0"/>
              </a:rPr>
            </a:br>
            <a:r>
              <a:rPr lang="ru-RU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FD7411-B032-4001-BFA7-62671EDA2EB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73100" y="5926138"/>
            <a:ext cx="7546975" cy="366712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2667000" algn="l"/>
              </a:tabLst>
              <a:defRPr/>
            </a:pPr>
            <a:r>
              <a:rPr lang="ru-R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Финансовые затраты на реализацию программы</a:t>
            </a:r>
          </a:p>
        </p:txBody>
      </p:sp>
      <p:sp>
        <p:nvSpPr>
          <p:cNvPr id="23557" name="AutoShape 11"/>
          <p:cNvSpPr>
            <a:spLocks noChangeArrowheads="1"/>
          </p:cNvSpPr>
          <p:nvPr/>
        </p:nvSpPr>
        <p:spPr bwMode="auto">
          <a:xfrm rot="5400000">
            <a:off x="3765550" y="2595563"/>
            <a:ext cx="360363" cy="59848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lIns="83964" tIns="41982" rIns="83964" bIns="41982"/>
          <a:lstStyle/>
          <a:p>
            <a:endParaRPr lang="ru-RU"/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2238375" y="3228975"/>
            <a:ext cx="3467100" cy="1525588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>
              <a:tabLst>
                <a:tab pos="2667000" algn="l"/>
              </a:tabLst>
              <a:defRPr/>
            </a:pPr>
            <a:r>
              <a:rPr lang="ru-RU" sz="1800"/>
              <a:t>Структура раздела</a:t>
            </a:r>
          </a:p>
          <a:p>
            <a:pPr marL="342900" indent="-342900">
              <a:buFontTx/>
              <a:buChar char="•"/>
              <a:tabLst>
                <a:tab pos="2667000" algn="l"/>
              </a:tabLst>
              <a:defRPr/>
            </a:pPr>
            <a:r>
              <a:rPr lang="ru-RU" sz="1200"/>
              <a:t>Анализ существующего положения</a:t>
            </a:r>
          </a:p>
          <a:p>
            <a:pPr marL="342900" indent="-342900">
              <a:buFontTx/>
              <a:buChar char="•"/>
              <a:tabLst>
                <a:tab pos="2667000" algn="l"/>
              </a:tabLst>
              <a:defRPr/>
            </a:pPr>
            <a:r>
              <a:rPr lang="ru-RU" sz="1200"/>
              <a:t>Определение целей и задач</a:t>
            </a:r>
          </a:p>
          <a:p>
            <a:pPr marL="342900" indent="-342900">
              <a:buFontTx/>
              <a:buChar char="•"/>
              <a:tabLst>
                <a:tab pos="2667000" algn="l"/>
              </a:tabLst>
              <a:defRPr/>
            </a:pPr>
            <a:r>
              <a:rPr lang="ru-RU" sz="1200"/>
              <a:t>План мероприятий</a:t>
            </a:r>
          </a:p>
          <a:p>
            <a:pPr marL="342900" indent="-342900">
              <a:buFontTx/>
              <a:buChar char="•"/>
              <a:tabLst>
                <a:tab pos="2667000" algn="l"/>
              </a:tabLst>
              <a:defRPr/>
            </a:pPr>
            <a:r>
              <a:rPr lang="ru-RU" sz="1200"/>
              <a:t>Показатели оценки деятельности</a:t>
            </a:r>
          </a:p>
        </p:txBody>
      </p:sp>
      <p:sp>
        <p:nvSpPr>
          <p:cNvPr id="23559" name="AutoShape 20"/>
          <p:cNvSpPr>
            <a:spLocks noChangeArrowheads="1"/>
          </p:cNvSpPr>
          <p:nvPr/>
        </p:nvSpPr>
        <p:spPr bwMode="auto">
          <a:xfrm rot="5400000">
            <a:off x="3840162" y="4614863"/>
            <a:ext cx="360363" cy="59848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lIns="83964" tIns="41982" rIns="83964" bIns="41982"/>
          <a:lstStyle/>
          <a:p>
            <a:endParaRPr lang="ru-RU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971675" y="1085850"/>
            <a:ext cx="3905250" cy="163195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chemeClr val="bg1"/>
              </a:gs>
              <a:gs pos="100000">
                <a:srgbClr val="0000F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2667000" algn="l"/>
              </a:tabLst>
              <a:defRPr/>
            </a:pP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tabLst>
                <a:tab pos="2667000" algn="l"/>
              </a:tabLst>
              <a:defRPr/>
            </a:pP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Анализ существующего положения в МАДОУ д/с № 10</a:t>
            </a:r>
          </a:p>
          <a:p>
            <a:pPr algn="ctr">
              <a:tabLst>
                <a:tab pos="2667000" algn="l"/>
              </a:tabLst>
              <a:defRPr/>
            </a:pP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19151-8B63-449A-A453-658296B0A655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8174" y="209553"/>
            <a:ext cx="8124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ctr">
              <a:defRPr/>
            </a:pPr>
            <a:r>
              <a:rPr lang="ru-RU" dirty="0" smtClean="0">
                <a:solidFill>
                  <a:srgbClr val="990000"/>
                </a:solidFill>
              </a:rPr>
              <a:t>Мероприятия по реализации задачи № 5:</a:t>
            </a:r>
          </a:p>
          <a:p>
            <a:pPr marL="363538" indent="-363538" algn="ctr">
              <a:defRPr/>
            </a:pPr>
            <a:r>
              <a:rPr lang="ru-RU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Усиление мер по комплексной безопасности учреждения.</a:t>
            </a:r>
          </a:p>
          <a:p>
            <a:pPr marL="363538" indent="-363538" algn="ctr">
              <a:defRPr/>
            </a:pPr>
            <a:endParaRPr lang="ru-RU" dirty="0" smtClean="0">
              <a:solidFill>
                <a:srgbClr val="99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6375" y="971546"/>
          <a:ext cx="8623301" cy="5820767"/>
        </p:xfrm>
        <a:graphic>
          <a:graphicData uri="http://schemas.openxmlformats.org/drawingml/2006/table">
            <a:tbl>
              <a:tblPr/>
              <a:tblGrid>
                <a:gridCol w="3470275"/>
                <a:gridCol w="981075"/>
                <a:gridCol w="1061548"/>
                <a:gridCol w="1033952"/>
                <a:gridCol w="2076451"/>
              </a:tblGrid>
              <a:tr h="248373"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Организационные  мероприятия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Сроки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Ответственные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2014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 I   II  III  IV</a:t>
                      </a:r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 I   II  III  IV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I   II  III  IV</a:t>
                      </a:r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33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1 . Разработка Проекта нормативов  образования отходов лимитов на их размещение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rgbClr val="CCFFFF"/>
                        </a:solidFill>
                        <a:latin typeface="Arial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        </a:t>
                      </a:r>
                      <a:endParaRPr lang="ru-RU" sz="11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</a:rPr>
                        <a:t> </a:t>
                      </a:r>
                      <a:r>
                        <a:rPr lang="ru-RU" sz="1100" b="0" i="0" u="none" strike="noStrike" kern="1200" baseline="0" dirty="0" smtClean="0">
                          <a:solidFill>
                            <a:srgbClr val="CCFFFF"/>
                          </a:solidFill>
                          <a:latin typeface="Arial"/>
                          <a:sym typeface="Webdings"/>
                        </a:rPr>
                        <a:t>      </a:t>
                      </a:r>
                      <a:endParaRPr lang="ru-RU" sz="1100" b="0" i="0" u="none" strike="noStrike" kern="1200" baseline="0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Заведующая хозяйством</a:t>
                      </a: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32215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2. </a:t>
                      </a:r>
                      <a:r>
                        <a:rPr lang="ru-RU" sz="11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Продление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Лимитов отходов </a:t>
                      </a: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  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bg2"/>
                          </a:solidFill>
                          <a:latin typeface="Calibri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accent1"/>
                          </a:solidFill>
                          <a:latin typeface="Arial"/>
                        </a:rPr>
                        <a:t>            </a:t>
                      </a:r>
                      <a:endParaRPr lang="ru-RU" sz="11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  </a:t>
                      </a:r>
                      <a:r>
                        <a:rPr lang="ru-RU" sz="1100" b="0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Заведующая хозяйство</a:t>
                      </a:r>
                      <a:r>
                        <a:rPr lang="ru-RU" sz="11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м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373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3.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Установка системы видеонаблюдения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          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Заведующая хозяйством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5033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4. Проведение тренировочной эвакуации  ежеквартально 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>
                          <a:solidFill>
                            <a:schemeClr val="bg2"/>
                          </a:solidFill>
                          <a:latin typeface="Arial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   </a:t>
                      </a:r>
                      <a:endParaRPr lang="ru-RU" sz="1100" b="0" i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         </a:t>
                      </a: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>
                          <a:solidFill>
                            <a:schemeClr val="bg2"/>
                          </a:solidFill>
                          <a:latin typeface="Arial"/>
                        </a:rPr>
                        <a:t>  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1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1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>
                          <a:solidFill>
                            <a:schemeClr val="bg1"/>
                          </a:solidFill>
                          <a:latin typeface="Calibri"/>
                        </a:rPr>
                        <a:t>Заведующая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Calibri"/>
                        </a:rPr>
                        <a:t>хозяйством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50339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5. Регулярное проведение инструктажей по  охране труда и технике безопасности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1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1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100" b="0" i="0" kern="1200" baseline="0" dirty="0" smtClean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Заведующая хозяйством</a:t>
                      </a: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36874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6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6.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Огнезащитная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обработка деревянных перекрытий  чердачного помещения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         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Заведующая хозяйством</a:t>
                      </a:r>
                    </a:p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373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7.Отбор проб на качество огнезащитной обработки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         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 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Заведующая хозяйством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345316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6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8.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Испытание  пожарного крана на водоотдачу</a:t>
                      </a: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Заведующая хозяйством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373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6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9.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Испытание  пожарных лестниц</a:t>
                      </a: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               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Заведующая хозяйством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373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10.Замеры сопротивления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        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Заведующая хозяйством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373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6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11.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Прохождение обучения  ПТМ</a:t>
                      </a: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Директор</a:t>
                      </a: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409945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 Ежегодное обучение работников  учреждения по ГО и ЧС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Уполномоченный по ГО и ЧС</a:t>
                      </a: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19228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13.Аттестация рабочих мест по условиям труда 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1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100" b="0" i="0" u="none" strike="noStrike" kern="12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Директор</a:t>
                      </a: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99281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14. Переосвидетельствование огнетушителей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2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Заведующая хозяйством</a:t>
                      </a:r>
                      <a:endParaRPr lang="ru-RU" sz="110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373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15. Испытание ограждения кровли 1 раз в 5 лет</a:t>
                      </a:r>
                      <a:endParaRPr lang="ru-RU" sz="1100" b="0" i="0" u="none" strike="noStrike" kern="120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  <a:sym typeface="Webdings"/>
                        </a:rPr>
                        <a:t></a:t>
                      </a:r>
                      <a:r>
                        <a:rPr lang="ru-RU" sz="18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88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bg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baseline="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Заведующая хозяйством</a:t>
                      </a:r>
                      <a:endParaRPr lang="ru-RU" sz="110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endParaRPr lang="ru-RU" sz="1100" b="0" i="0" u="none" strike="noStrike" kern="1200" baseline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83" marR="51483" marT="25696" marB="25696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8E7B8-7D56-4B36-95DD-7F3318801D17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10556" y="3228945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endParaRPr lang="ru-RU" b="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247650"/>
            <a:ext cx="8343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990000"/>
                </a:solidFill>
              </a:rPr>
              <a:t>ТАКТИЧЕСКАЯ ЗАДАЧА 5. Усиление комплексной безопасности учреждения </a:t>
            </a:r>
          </a:p>
          <a:p>
            <a:pPr algn="ctr"/>
            <a:endParaRPr lang="ru-RU" dirty="0" smtClean="0">
              <a:solidFill>
                <a:srgbClr val="99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4" y="942975"/>
            <a:ext cx="8201025" cy="4000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1800" b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Финансовое обеспечение</a:t>
            </a:r>
            <a:endParaRPr lang="ru-RU" sz="1800" b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/>
              <a:t>Финансовое 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06400" y="5638397"/>
          <a:ext cx="8204201" cy="705252"/>
        </p:xfrm>
        <a:graphic>
          <a:graphicData uri="http://schemas.openxmlformats.org/drawingml/2006/table">
            <a:tbl>
              <a:tblPr/>
              <a:tblGrid>
                <a:gridCol w="698500"/>
                <a:gridCol w="4431436"/>
                <a:gridCol w="660117"/>
                <a:gridCol w="804716"/>
                <a:gridCol w="804716"/>
                <a:gridCol w="804716"/>
              </a:tblGrid>
              <a:tr h="208308">
                <a:tc row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Показатели  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деятельности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Ед. изм.</a:t>
                      </a:r>
                      <a:endParaRPr lang="ru-RU" sz="1200" b="0" i="0" u="none" strike="noStrike" kern="12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>
                          <a:solidFill>
                            <a:schemeClr val="bg1"/>
                          </a:solidFill>
                          <a:latin typeface="Arial"/>
                        </a:rPr>
                        <a:t>годы</a:t>
                      </a:r>
                      <a:endParaRPr lang="ru-RU" sz="1200" b="0" i="0" u="none" strike="noStrike" kern="12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3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2013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2014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0608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1.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lnSpc>
                          <a:spcPct val="80000"/>
                        </a:lnSpc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Количество случаев травматизма среди детей и взрослых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lnSpc>
                          <a:spcPct val="80000"/>
                        </a:lnSpc>
                        <a:spcBef>
                          <a:spcPts val="336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chemeClr val="tx1"/>
                          </a:solidFill>
                          <a:latin typeface="Arial"/>
                        </a:rPr>
                        <a:t>Шт.</a:t>
                      </a:r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49442" marR="49442" marT="24721" marB="24721">
                    <a:lnL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76274" y="1303458"/>
          <a:ext cx="7000876" cy="4194030"/>
        </p:xfrm>
        <a:graphic>
          <a:graphicData uri="http://schemas.openxmlformats.org/drawingml/2006/table">
            <a:tbl>
              <a:tblPr/>
              <a:tblGrid>
                <a:gridCol w="4025782"/>
                <a:gridCol w="991698"/>
                <a:gridCol w="991698"/>
                <a:gridCol w="991698"/>
              </a:tblGrid>
              <a:tr h="268167">
                <a:tc rowSpan="2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192"/>
                        </a:spcBef>
                        <a:spcAft>
                          <a:spcPts val="0"/>
                        </a:spcAft>
                      </a:pPr>
                      <a:endParaRPr lang="ru-RU" sz="1200" b="1" i="0" u="none" strike="noStrike" kern="1200" baseline="0" dirty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bg1"/>
                          </a:solidFill>
                          <a:latin typeface="Arial"/>
                        </a:rPr>
                        <a:t>Организационные  мероприятия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Финансовые средства, планируемые на выполнение мероприятий.</a:t>
                      </a: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(тыс.руб.)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04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2012</a:t>
                      </a:r>
                    </a:p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2013</a:t>
                      </a:r>
                      <a:endParaRPr lang="ru-RU" sz="1200" b="0" i="0" u="none" strike="noStrike" kern="120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base" latinLnBrk="0" hangingPunct="1">
                        <a:spcBef>
                          <a:spcPts val="384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 smtClean="0">
                          <a:solidFill>
                            <a:schemeClr val="bg2"/>
                          </a:solidFill>
                          <a:latin typeface="Arial"/>
                        </a:rPr>
                        <a:t>2014</a:t>
                      </a:r>
                      <a:endParaRPr lang="ru-RU" sz="1200" b="0" i="0" u="none" strike="noStrike" kern="1200" dirty="0">
                        <a:solidFill>
                          <a:schemeClr val="bg2"/>
                        </a:solidFill>
                        <a:latin typeface="Arial"/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91706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</a:rPr>
                        <a:t>1 . Разработка Проекта нормативов  образования отходов лимитов на их размещение</a:t>
                      </a: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10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23665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2. </a:t>
                      </a:r>
                      <a:r>
                        <a:rPr lang="ru-RU" sz="1200" b="0" i="0" u="none" strike="noStrike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Продление</a:t>
                      </a:r>
                      <a:r>
                        <a:rPr lang="ru-RU" sz="12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Лимитов отходов </a:t>
                      </a:r>
                      <a:endParaRPr lang="ru-RU" sz="1200" b="0" i="0" u="none" strike="noStrike">
                        <a:latin typeface="Arial"/>
                      </a:endParaRP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3,5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12935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</a:rPr>
                        <a:t>3. Установка системы видеонаблюдения</a:t>
                      </a: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150 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82983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</a:rPr>
                        <a:t>6.</a:t>
                      </a: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Огнезащитная</a:t>
                      </a: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обработка деревянных перекрытий  чердачного помещения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40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6553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</a:rPr>
                        <a:t>7.Отбор проб на качество огнезащитной обработки</a:t>
                      </a: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6,5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23665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</a:rPr>
                        <a:t>8.</a:t>
                      </a:r>
                      <a:r>
                        <a:rPr lang="ru-RU" sz="12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ru-RU" sz="1200" b="0" i="0" u="none" strike="noStrike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Испытание  пожарного крана на водоотдачу</a:t>
                      </a:r>
                      <a:endParaRPr lang="ru-RU" sz="1200" b="0" i="0" u="none" strike="noStrike">
                        <a:latin typeface="Arial"/>
                      </a:endParaRP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4,5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16085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9.</a:t>
                      </a:r>
                      <a:r>
                        <a:rPr lang="ru-RU" sz="1200" b="0" i="0" u="none" strike="noStrike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Испытание  пожарных лестниц</a:t>
                      </a:r>
                      <a:endParaRPr lang="ru-RU" sz="1200" b="0" i="0" u="none" strike="noStrike">
                        <a:latin typeface="Arial"/>
                      </a:endParaRP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7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16085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</a:rPr>
                        <a:t>10.Замеры сопротивления</a:t>
                      </a: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1,5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160857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11.</a:t>
                      </a:r>
                      <a:r>
                        <a:rPr lang="ru-RU" sz="1200" b="0" i="0" u="none" strike="noStrike" kern="12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Прохождение обучения  ПТМ</a:t>
                      </a: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15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23665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13.Аттестация рабочих мест по условиям труда </a:t>
                      </a: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25  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261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14. Переосвидетельствование огнетушителей</a:t>
                      </a: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2,5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3</a:t>
                      </a: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  <a:tr h="248261"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264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15.Приобретение СИЗ</a:t>
                      </a:r>
                      <a:endParaRPr lang="ru-RU" sz="1200" b="0" i="0" u="none" strike="noStrike" kern="1200" baseline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35329" marR="35329" marT="17621" marB="17621">
                    <a:lnL w="28575" cap="flat" cmpd="sng" algn="ctr">
                      <a:solidFill>
                        <a:srgbClr val="33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10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15</a:t>
                      </a:r>
                      <a:endParaRPr lang="ru-RU" sz="1200" dirty="0">
                        <a:solidFill>
                          <a:schemeClr val="bg2"/>
                        </a:solidFill>
                      </a:endParaRP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2"/>
                          </a:solidFill>
                        </a:rPr>
                        <a:t>20</a:t>
                      </a:r>
                    </a:p>
                  </a:txBody>
                  <a:tcPr marL="35329" marR="35329" marT="17621" marB="17621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5B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912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2000" dirty="0" smtClean="0"/>
          </a:p>
        </p:txBody>
      </p:sp>
      <p:sp>
        <p:nvSpPr>
          <p:cNvPr id="2048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75912-E5EC-47B6-8F00-4B3E58858B0A}" type="slidenum">
              <a:rPr lang="ru-RU"/>
              <a:pPr>
                <a:defRPr/>
              </a:pPr>
              <a:t>42</a:t>
            </a:fld>
            <a:endParaRPr lang="ru-RU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200025"/>
            <a:ext cx="9145588" cy="396875"/>
          </a:xfrm>
          <a:prstGeom prst="rect">
            <a:avLst/>
          </a:prstGeom>
          <a:solidFill>
            <a:srgbClr val="5B5BC9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Ожидаемые результаты: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9725" y="866775"/>
            <a:ext cx="8347075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lvl="1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получение каждым ребенком </a:t>
            </a:r>
            <a:r>
              <a:rPr lang="ru-RU" sz="1400" b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микроучастка</a:t>
            </a: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дошкольного (до 5 лет) и </a:t>
            </a:r>
            <a:r>
              <a:rPr lang="ru-RU" sz="1400" b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предшкольного</a:t>
            </a: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(до 6,5 лет) образования в соответствии с существующими и принятыми на федеральном (региональном) уровне нормами;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buFontTx/>
              <a:buChar char="•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сохранение здоровья воспитанников дошкольных образовательных учреждений (статистические данные); 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buFontTx/>
              <a:buChar char="•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рост </a:t>
            </a:r>
            <a:r>
              <a:rPr lang="ru-RU" sz="1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уровня и наличие эффективных форм сотрудничества семьи и дошкольных учреждений по обеспечению успешной траектории  развития ребенка  дошкольного возраста;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buFontTx/>
              <a:buChar char="•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повышение уровня готовности выпускника дошкольного учреждения к обучению в первом классе в соответствии с примерным содержанием </a:t>
            </a:r>
            <a:r>
              <a:rPr lang="ru-RU" sz="1400" b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ГОСстандарта</a:t>
            </a: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(ведомственные данные); 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buFontTx/>
              <a:buChar char="•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Рост </a:t>
            </a:r>
            <a:r>
              <a:rPr lang="ru-RU" sz="1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уровня  физической подготовленности детей дошкольного возраста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buFontTx/>
              <a:buChar char="•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внедрение современных технологий образования в ДОУ, расширение диапазона образовательных услуг для детей дошкольного возраста (</a:t>
            </a:r>
            <a:r>
              <a:rPr lang="ru-RU" sz="1400" b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Воспитательно</a:t>
            </a: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– образовательная работа ведётся по образовательной программе, соответствующей федеральным государственным требованиям); 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buFontTx/>
              <a:buChar char="•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Созданы условия для работы с детьми с ОВЗ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buFontTx/>
              <a:buChar char="•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Детский сад приведён в нормативное состояние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tabLst>
                <a:tab pos="457200" algn="l"/>
              </a:tabLst>
              <a:defRPr/>
            </a:pPr>
            <a:r>
              <a:rPr lang="ru-RU" sz="14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Созданы достаточные условия для комплексной безопасности  в учреждении.</a:t>
            </a:r>
          </a:p>
          <a:p>
            <a:pPr marL="182563" indent="-182563">
              <a:lnSpc>
                <a:spcPct val="110000"/>
              </a:lnSpc>
              <a:spcBef>
                <a:spcPct val="100000"/>
              </a:spcBef>
              <a:buClr>
                <a:srgbClr val="FF99FF"/>
              </a:buClr>
              <a:buSzPct val="150000"/>
              <a:tabLst>
                <a:tab pos="457200" algn="l"/>
              </a:tabLst>
              <a:defRPr/>
            </a:pPr>
            <a:endParaRPr lang="ru-RU" sz="1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62"/>
          </a:xfrm>
        </p:spPr>
        <p:txBody>
          <a:bodyPr/>
          <a:lstStyle/>
          <a:p>
            <a:endParaRPr lang="ru-RU" sz="110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AEEC61-977B-4E24-9C98-97E7BBCAD3AF}" type="slidenum">
              <a:rPr lang="ru-RU" smtClean="0"/>
              <a:pPr>
                <a:defRPr/>
              </a:pPr>
              <a:t>43</a:t>
            </a:fld>
            <a:endParaRPr lang="ru-RU" dirty="0"/>
          </a:p>
        </p:txBody>
      </p:sp>
      <p:sp>
        <p:nvSpPr>
          <p:cNvPr id="4" name="Text Box 91"/>
          <p:cNvSpPr txBox="1">
            <a:spLocks noChangeArrowheads="1"/>
          </p:cNvSpPr>
          <p:nvPr/>
        </p:nvSpPr>
        <p:spPr bwMode="auto">
          <a:xfrm>
            <a:off x="0" y="173038"/>
            <a:ext cx="9145588" cy="396875"/>
          </a:xfrm>
          <a:prstGeom prst="rect">
            <a:avLst/>
          </a:prstGeom>
          <a:solidFill>
            <a:srgbClr val="5B5BC9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Показатели, используемые в оценке деятельности</a:t>
            </a:r>
          </a:p>
        </p:txBody>
      </p:sp>
      <p:graphicFrame>
        <p:nvGraphicFramePr>
          <p:cNvPr id="5" name="Group 99"/>
          <p:cNvGraphicFramePr>
            <a:graphicFrameLocks/>
          </p:cNvGraphicFramePr>
          <p:nvPr/>
        </p:nvGraphicFramePr>
        <p:xfrm>
          <a:off x="203200" y="736601"/>
          <a:ext cx="8521700" cy="4548950"/>
        </p:xfrm>
        <a:graphic>
          <a:graphicData uri="http://schemas.openxmlformats.org/drawingml/2006/table">
            <a:tbl>
              <a:tblPr/>
              <a:tblGrid>
                <a:gridCol w="649731"/>
                <a:gridCol w="3912587"/>
                <a:gridCol w="1633202"/>
                <a:gridCol w="914241"/>
                <a:gridCol w="805589"/>
                <a:gridCol w="606350"/>
              </a:tblGrid>
              <a:tr h="34574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№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п/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4" marR="91434" marT="45718" marB="45718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5BC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Показатели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деятельности</a:t>
                      </a:r>
                    </a:p>
                  </a:txBody>
                  <a:tcPr marL="91434" marR="91434" marT="45718" marB="45718" horzOverflow="overflow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5BC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L="91434" marR="91434" marT="45718" marB="45718" horzOverflow="overflow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5BC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годы</a:t>
                      </a:r>
                    </a:p>
                  </a:txBody>
                  <a:tcPr marL="91434" marR="91434" marT="45718" marB="45718" horzOverflow="overflow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5B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7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2012</a:t>
                      </a:r>
                    </a:p>
                  </a:txBody>
                  <a:tcPr marL="91434" marR="91434" marT="45718" marB="45718" horzOverflow="overflow">
                    <a:lnL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2013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5B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2014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5BC9"/>
                    </a:solidFill>
                  </a:tcPr>
                </a:tc>
              </a:tr>
              <a:tr h="6125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1.</a:t>
                      </a:r>
                    </a:p>
                  </a:txBody>
                  <a:tcPr marL="91434" marR="91434" marT="45718" marB="45718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Кол-во детей от 3 до 7 лет, получающих образовательную услугу (в соответствии с СанПиН 2.4.1.1249 – 03)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Кол-во детей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167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167</a:t>
                      </a:r>
                      <a:endParaRPr lang="ru-RU" sz="1200" dirty="0"/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167</a:t>
                      </a:r>
                      <a:endParaRPr lang="ru-RU" sz="1200" dirty="0"/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</a:tr>
              <a:tr h="4591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2.</a:t>
                      </a:r>
                    </a:p>
                  </a:txBody>
                  <a:tcPr marL="91434" marR="91434" marT="45718" marB="45718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Количество дошкольных групп в учреждении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кол-во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групп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</a:tr>
              <a:tr h="785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3.</a:t>
                      </a:r>
                    </a:p>
                  </a:txBody>
                  <a:tcPr marL="91434" marR="91434" marT="45718" marB="45718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Уровень готовности выпускника дошкольного учреждения к обучению в первом классе в соответствии с примерным содержанием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госстандарта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% соответствия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96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98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99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</a:tr>
              <a:tr h="4397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4.</a:t>
                      </a:r>
                    </a:p>
                  </a:txBody>
                  <a:tcPr marL="91434" marR="91434" marT="45718" marB="45718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Количество пропущенных дней на 1 ребёнка по болезни в год 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кол-во дней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3.8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</a:tr>
              <a:tr h="3010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5.</a:t>
                      </a:r>
                    </a:p>
                  </a:txBody>
                  <a:tcPr marL="91434" marR="91434" marT="45718" marB="45718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Индекс здоровья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% соответствия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56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58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60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</a:tr>
              <a:tr h="6125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</a:p>
                  </a:txBody>
                  <a:tcPr marL="91434" marR="91434" marT="45718" marB="45718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Количество педагогических кадров, прошедших курсы повышения квалификации по работе с детьми с ОВЗ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Чел/%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1/10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2/20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3/30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</a:tr>
              <a:tr h="6471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9.</a:t>
                      </a:r>
                    </a:p>
                  </a:txBody>
                  <a:tcPr marL="91434" marR="91434" marT="45718" marB="45718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Численность детей получающих образовательную услугу в ДОУ с 5 до 7 лет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% охвата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104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104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104</a:t>
                      </a:r>
                    </a:p>
                  </a:txBody>
                  <a:tcPr marL="91434" marR="91434" marT="45718" marB="45718" horzOverflow="overflow">
                    <a:lnL w="12700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ECFF">
                            <a:gamma/>
                            <a:tint val="32157"/>
                            <a:invGamma/>
                          </a:srgbClr>
                        </a:gs>
                        <a:gs pos="100000">
                          <a:srgbClr val="CCEC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9287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СХЕМА УПРАВЛЕНИЯ </a:t>
            </a:r>
            <a:br>
              <a:rPr lang="ru-RU" sz="1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МАДОУ </a:t>
            </a:r>
            <a:r>
              <a:rPr lang="ru-RU" sz="18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</a:t>
            </a:r>
            <a:r>
              <a:rPr lang="ru-RU" sz="1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/с № 10 </a:t>
            </a:r>
            <a:br>
              <a:rPr lang="ru-RU" sz="1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429376-F643-4B58-9CB6-CAFBB4C9A03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24580" name="AutoShape 2"/>
          <p:cNvSpPr>
            <a:spLocks noChangeArrowheads="1"/>
          </p:cNvSpPr>
          <p:nvPr/>
        </p:nvSpPr>
        <p:spPr bwMode="auto">
          <a:xfrm rot="5400000">
            <a:off x="3460750" y="3819525"/>
            <a:ext cx="347663" cy="176213"/>
          </a:xfrm>
          <a:prstGeom prst="rightArrow">
            <a:avLst>
              <a:gd name="adj1" fmla="val 50000"/>
              <a:gd name="adj2" fmla="val 49324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1" name="AutoShape 3"/>
          <p:cNvSpPr>
            <a:spLocks noChangeArrowheads="1"/>
          </p:cNvSpPr>
          <p:nvPr/>
        </p:nvSpPr>
        <p:spPr bwMode="auto">
          <a:xfrm rot="5400000">
            <a:off x="2174875" y="3822700"/>
            <a:ext cx="347663" cy="176213"/>
          </a:xfrm>
          <a:prstGeom prst="rightArrow">
            <a:avLst>
              <a:gd name="adj1" fmla="val 50000"/>
              <a:gd name="adj2" fmla="val 49324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2" name="AutoShape 4"/>
          <p:cNvSpPr>
            <a:spLocks noChangeArrowheads="1"/>
          </p:cNvSpPr>
          <p:nvPr/>
        </p:nvSpPr>
        <p:spPr bwMode="auto">
          <a:xfrm rot="5400000">
            <a:off x="969962" y="3790951"/>
            <a:ext cx="392113" cy="176212"/>
          </a:xfrm>
          <a:prstGeom prst="rightArrow">
            <a:avLst>
              <a:gd name="adj1" fmla="val 50000"/>
              <a:gd name="adj2" fmla="val 55631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3" name="AutoShape 5"/>
          <p:cNvSpPr>
            <a:spLocks noChangeArrowheads="1"/>
          </p:cNvSpPr>
          <p:nvPr/>
        </p:nvSpPr>
        <p:spPr bwMode="auto">
          <a:xfrm rot="5400000">
            <a:off x="4983162" y="3810001"/>
            <a:ext cx="347663" cy="176212"/>
          </a:xfrm>
          <a:prstGeom prst="rightArrow">
            <a:avLst>
              <a:gd name="adj1" fmla="val 50000"/>
              <a:gd name="adj2" fmla="val 49325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4" name="AutoShape 6"/>
          <p:cNvSpPr>
            <a:spLocks noChangeArrowheads="1"/>
          </p:cNvSpPr>
          <p:nvPr/>
        </p:nvSpPr>
        <p:spPr bwMode="auto">
          <a:xfrm rot="5400000">
            <a:off x="6584950" y="3819525"/>
            <a:ext cx="347663" cy="176213"/>
          </a:xfrm>
          <a:prstGeom prst="rightArrow">
            <a:avLst>
              <a:gd name="adj1" fmla="val 50000"/>
              <a:gd name="adj2" fmla="val 49324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5" name="Text Box 8"/>
          <p:cNvSpPr txBox="1">
            <a:spLocks noChangeArrowheads="1"/>
          </p:cNvSpPr>
          <p:nvPr/>
        </p:nvSpPr>
        <p:spPr bwMode="auto">
          <a:xfrm>
            <a:off x="4494213" y="4078288"/>
            <a:ext cx="1423987" cy="1460500"/>
          </a:xfrm>
          <a:prstGeom prst="rect">
            <a:avLst/>
          </a:prstGeom>
          <a:solidFill>
            <a:srgbClr val="5B5BC9"/>
          </a:solidFill>
          <a:ln w="22225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10000"/>
              </a:spcBef>
            </a:pPr>
            <a:endParaRPr lang="ru-RU" sz="1400">
              <a:solidFill>
                <a:schemeClr val="bg1"/>
              </a:solidFill>
            </a:endParaRPr>
          </a:p>
          <a:p>
            <a:pPr algn="ctr">
              <a:spcBef>
                <a:spcPct val="10000"/>
              </a:spcBef>
            </a:pPr>
            <a:r>
              <a:rPr lang="ru-RU" sz="1200">
                <a:solidFill>
                  <a:schemeClr val="bg1"/>
                </a:solidFill>
              </a:rPr>
              <a:t>Старшая</a:t>
            </a:r>
          </a:p>
          <a:p>
            <a:pPr algn="ctr">
              <a:spcBef>
                <a:spcPct val="10000"/>
              </a:spcBef>
            </a:pPr>
            <a:r>
              <a:rPr lang="ru-RU" sz="1200">
                <a:solidFill>
                  <a:schemeClr val="bg1"/>
                </a:solidFill>
              </a:rPr>
              <a:t> группа</a:t>
            </a:r>
          </a:p>
          <a:p>
            <a:pPr algn="ctr">
              <a:lnSpc>
                <a:spcPct val="70000"/>
              </a:lnSpc>
              <a:spcBef>
                <a:spcPct val="10000"/>
              </a:spcBef>
            </a:pPr>
            <a:endParaRPr lang="ru-RU" sz="1200">
              <a:solidFill>
                <a:schemeClr val="bg1"/>
              </a:solidFill>
            </a:endParaRPr>
          </a:p>
          <a:p>
            <a:pPr algn="ctr">
              <a:lnSpc>
                <a:spcPct val="70000"/>
              </a:lnSpc>
              <a:spcBef>
                <a:spcPct val="10000"/>
              </a:spcBef>
            </a:pPr>
            <a:endParaRPr lang="ru-RU" sz="1200">
              <a:solidFill>
                <a:schemeClr val="bg1"/>
              </a:solidFill>
            </a:endParaRPr>
          </a:p>
          <a:p>
            <a:pPr algn="ctr">
              <a:lnSpc>
                <a:spcPct val="70000"/>
              </a:lnSpc>
              <a:spcBef>
                <a:spcPct val="10000"/>
              </a:spcBef>
            </a:pPr>
            <a:r>
              <a:rPr lang="ru-RU" sz="12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586" name="Text Box 9"/>
          <p:cNvSpPr txBox="1">
            <a:spLocks noChangeArrowheads="1"/>
          </p:cNvSpPr>
          <p:nvPr/>
        </p:nvSpPr>
        <p:spPr bwMode="auto">
          <a:xfrm>
            <a:off x="2986088" y="4119563"/>
            <a:ext cx="1381125" cy="1406525"/>
          </a:xfrm>
          <a:prstGeom prst="rect">
            <a:avLst/>
          </a:prstGeom>
          <a:solidFill>
            <a:srgbClr val="5B5BC9"/>
          </a:solidFill>
          <a:ln w="22225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1200">
              <a:solidFill>
                <a:schemeClr val="bg1"/>
              </a:solidFill>
            </a:endParaRPr>
          </a:p>
          <a:p>
            <a:pPr algn="ctr"/>
            <a:r>
              <a:rPr lang="ru-RU" sz="1200">
                <a:solidFill>
                  <a:schemeClr val="bg1"/>
                </a:solidFill>
              </a:rPr>
              <a:t>Средняя </a:t>
            </a:r>
          </a:p>
          <a:p>
            <a:pPr algn="ctr"/>
            <a:r>
              <a:rPr lang="ru-RU" sz="1200">
                <a:solidFill>
                  <a:schemeClr val="bg1"/>
                </a:solidFill>
              </a:rPr>
              <a:t>группа</a:t>
            </a:r>
          </a:p>
          <a:p>
            <a:pPr algn="ctr"/>
            <a:endParaRPr lang="ru-RU" sz="1200">
              <a:solidFill>
                <a:schemeClr val="bg1"/>
              </a:solidFill>
            </a:endParaRPr>
          </a:p>
          <a:p>
            <a:pPr algn="ctr"/>
            <a:r>
              <a:rPr lang="ru-RU" sz="12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587" name="Text Box 10"/>
          <p:cNvSpPr txBox="1">
            <a:spLocks noChangeArrowheads="1"/>
          </p:cNvSpPr>
          <p:nvPr/>
        </p:nvSpPr>
        <p:spPr bwMode="auto">
          <a:xfrm>
            <a:off x="280988" y="4121150"/>
            <a:ext cx="1393825" cy="1370013"/>
          </a:xfrm>
          <a:prstGeom prst="rect">
            <a:avLst/>
          </a:prstGeom>
          <a:solidFill>
            <a:srgbClr val="5B5BC9"/>
          </a:solidFill>
          <a:ln w="22225" algn="ctr">
            <a:solidFill>
              <a:schemeClr val="accent2"/>
            </a:solidFill>
            <a:miter lim="800000"/>
            <a:headEnd/>
            <a:tailEnd/>
          </a:ln>
        </p:spPr>
        <p:txBody>
          <a:bodyPr lIns="54000" rIns="54000"/>
          <a:lstStyle/>
          <a:p>
            <a:pPr algn="ctr"/>
            <a:r>
              <a:rPr lang="ru-RU" sz="1000" b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200">
                <a:solidFill>
                  <a:schemeClr val="bg1"/>
                </a:solidFill>
              </a:rPr>
              <a:t>I</a:t>
            </a:r>
            <a:r>
              <a:rPr lang="ru-RU" sz="1200">
                <a:solidFill>
                  <a:schemeClr val="bg1"/>
                </a:solidFill>
              </a:rPr>
              <a:t> младшая </a:t>
            </a:r>
          </a:p>
          <a:p>
            <a:pPr algn="ctr"/>
            <a:r>
              <a:rPr lang="ru-RU" sz="1200">
                <a:solidFill>
                  <a:schemeClr val="bg1"/>
                </a:solidFill>
              </a:rPr>
              <a:t>группа</a:t>
            </a:r>
          </a:p>
          <a:p>
            <a:pPr algn="ctr"/>
            <a:endParaRPr lang="ru-RU" sz="1200">
              <a:solidFill>
                <a:schemeClr val="bg1"/>
              </a:solidFill>
            </a:endParaRPr>
          </a:p>
          <a:p>
            <a:pPr algn="ctr"/>
            <a:endParaRPr lang="ru-RU" sz="1200">
              <a:solidFill>
                <a:schemeClr val="bg1"/>
              </a:solidFill>
            </a:endParaRPr>
          </a:p>
          <a:p>
            <a:pPr algn="ctr">
              <a:lnSpc>
                <a:spcPct val="85000"/>
              </a:lnSpc>
            </a:pPr>
            <a:r>
              <a:rPr lang="ru-RU" sz="12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588" name="Text Box 11"/>
          <p:cNvSpPr txBox="1">
            <a:spLocks noChangeArrowheads="1"/>
          </p:cNvSpPr>
          <p:nvPr/>
        </p:nvSpPr>
        <p:spPr bwMode="auto">
          <a:xfrm>
            <a:off x="1822450" y="4122738"/>
            <a:ext cx="1092200" cy="1419225"/>
          </a:xfrm>
          <a:prstGeom prst="rect">
            <a:avLst/>
          </a:prstGeom>
          <a:solidFill>
            <a:srgbClr val="5B5BC9"/>
          </a:solidFill>
          <a:ln w="22225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1200">
              <a:solidFill>
                <a:schemeClr val="bg1"/>
              </a:solidFill>
            </a:endParaRPr>
          </a:p>
          <a:p>
            <a:pPr algn="ctr"/>
            <a:r>
              <a:rPr lang="en-US" sz="1200">
                <a:solidFill>
                  <a:schemeClr val="bg1"/>
                </a:solidFill>
              </a:rPr>
              <a:t>II</a:t>
            </a:r>
            <a:r>
              <a:rPr lang="ru-RU" sz="1200">
                <a:solidFill>
                  <a:schemeClr val="bg1"/>
                </a:solidFill>
              </a:rPr>
              <a:t> младшая группа</a:t>
            </a:r>
          </a:p>
          <a:p>
            <a:pPr algn="ctr"/>
            <a:endParaRPr lang="ru-RU" sz="1200">
              <a:solidFill>
                <a:schemeClr val="bg1"/>
              </a:solidFill>
            </a:endParaRPr>
          </a:p>
          <a:p>
            <a:pPr algn="ctr"/>
            <a:r>
              <a:rPr lang="ru-RU" sz="14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589" name="Text Box 12"/>
          <p:cNvSpPr txBox="1">
            <a:spLocks noChangeArrowheads="1"/>
          </p:cNvSpPr>
          <p:nvPr/>
        </p:nvSpPr>
        <p:spPr bwMode="auto">
          <a:xfrm>
            <a:off x="6034088" y="4105275"/>
            <a:ext cx="1747837" cy="1465263"/>
          </a:xfrm>
          <a:prstGeom prst="rect">
            <a:avLst/>
          </a:prstGeom>
          <a:solidFill>
            <a:srgbClr val="5B5BC9"/>
          </a:solidFill>
          <a:ln w="22225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"/>
              </a:spcBef>
            </a:pPr>
            <a:endParaRPr lang="ru-RU" sz="1100">
              <a:solidFill>
                <a:schemeClr val="bg1"/>
              </a:solidFill>
            </a:endParaRPr>
          </a:p>
          <a:p>
            <a:pPr algn="ctr">
              <a:spcBef>
                <a:spcPct val="5000"/>
              </a:spcBef>
            </a:pPr>
            <a:r>
              <a:rPr lang="ru-RU" sz="1200">
                <a:solidFill>
                  <a:schemeClr val="bg1"/>
                </a:solidFill>
              </a:rPr>
              <a:t>Подготовительная группа</a:t>
            </a:r>
          </a:p>
          <a:p>
            <a:pPr algn="ctr">
              <a:spcBef>
                <a:spcPct val="5000"/>
              </a:spcBef>
            </a:pPr>
            <a:endParaRPr lang="ru-RU" sz="1200">
              <a:solidFill>
                <a:schemeClr val="bg1"/>
              </a:solidFill>
            </a:endParaRPr>
          </a:p>
          <a:p>
            <a:pPr algn="ctr">
              <a:spcBef>
                <a:spcPct val="5000"/>
              </a:spcBef>
            </a:pPr>
            <a:endParaRPr lang="ru-RU" sz="1200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5000"/>
              </a:spcBef>
            </a:pPr>
            <a:r>
              <a:rPr lang="ru-RU" sz="12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590" name="Rectangle 13"/>
          <p:cNvSpPr>
            <a:spLocks noChangeArrowheads="1"/>
          </p:cNvSpPr>
          <p:nvPr/>
        </p:nvSpPr>
        <p:spPr bwMode="auto">
          <a:xfrm>
            <a:off x="1112838" y="6218238"/>
            <a:ext cx="7207250" cy="452437"/>
          </a:xfrm>
          <a:prstGeom prst="rect">
            <a:avLst/>
          </a:prstGeom>
          <a:solidFill>
            <a:srgbClr val="5B5BC9"/>
          </a:solidFill>
          <a:ln w="22225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Государственно -</a:t>
            </a:r>
            <a:r>
              <a:rPr lang="ru-RU" sz="1200" dirty="0" smtClean="0">
                <a:solidFill>
                  <a:schemeClr val="bg1"/>
                </a:solidFill>
              </a:rPr>
              <a:t>ОБЩЕСТВЕННОЕ УПРАВЛЕНИЕ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 (наблюдательный совет, управляющий совет)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247650" y="1863725"/>
            <a:ext cx="5548313" cy="1228725"/>
          </a:xfrm>
          <a:prstGeom prst="rect">
            <a:avLst/>
          </a:prstGeom>
          <a:solidFill>
            <a:srgbClr val="5B5BC9"/>
          </a:solidFill>
          <a:ln w="22225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200" dirty="0">
                <a:solidFill>
                  <a:schemeClr val="bg1"/>
                </a:solidFill>
              </a:rPr>
              <a:t>Директор</a:t>
            </a:r>
          </a:p>
          <a:p>
            <a:r>
              <a:rPr lang="ru-RU" sz="1200" dirty="0">
                <a:solidFill>
                  <a:schemeClr val="bg1"/>
                </a:solidFill>
              </a:rPr>
              <a:t>Главный бухгалтер 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Старший воспитатель</a:t>
            </a:r>
          </a:p>
          <a:p>
            <a:r>
              <a:rPr lang="ru-RU" sz="1200" dirty="0" smtClean="0">
                <a:solidFill>
                  <a:schemeClr val="bg1"/>
                </a:solidFill>
              </a:rPr>
              <a:t>Педагог-психолог</a:t>
            </a:r>
            <a:endParaRPr lang="ru-RU" sz="1200" dirty="0">
              <a:solidFill>
                <a:schemeClr val="bg1"/>
              </a:solidFill>
            </a:endParaRPr>
          </a:p>
          <a:p>
            <a:r>
              <a:rPr lang="ru-RU" sz="1200" dirty="0">
                <a:solidFill>
                  <a:schemeClr val="bg1"/>
                </a:solidFill>
              </a:rPr>
              <a:t>Старшая медсестра</a:t>
            </a:r>
          </a:p>
          <a:p>
            <a:r>
              <a:rPr lang="ru-RU" sz="1200" dirty="0">
                <a:solidFill>
                  <a:schemeClr val="bg1"/>
                </a:solidFill>
              </a:rPr>
              <a:t>Заведующая хозяйством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6934200" y="1485900"/>
            <a:ext cx="2035175" cy="436563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path path="rect">
              <a:fillToRect l="100000" b="100000"/>
            </a:path>
          </a:gradFill>
          <a:ln w="9525" algn="ctr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10000"/>
              </a:spcBef>
              <a:defRPr/>
            </a:pPr>
            <a:r>
              <a:rPr lang="ru-RU" sz="1200" dirty="0">
                <a:solidFill>
                  <a:schemeClr val="tx1"/>
                </a:solidFill>
              </a:rPr>
              <a:t>Наблюдательный совет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6907213" y="2813050"/>
            <a:ext cx="2060575" cy="61277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path path="rect">
              <a:fillToRect l="100000" b="100000"/>
            </a:path>
          </a:gradFill>
          <a:ln w="9525" algn="ctr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10000"/>
              </a:spcBef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Управляющий совет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6897688" y="2084388"/>
            <a:ext cx="2052637" cy="59531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path path="rect">
              <a:fillToRect l="100000" b="100000"/>
            </a:path>
          </a:gradFill>
          <a:ln w="9525" algn="ctr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10000"/>
              </a:spcBef>
              <a:defRPr/>
            </a:pPr>
            <a:r>
              <a:rPr lang="ru-RU" sz="1200">
                <a:solidFill>
                  <a:schemeClr val="tx1"/>
                </a:solidFill>
              </a:rPr>
              <a:t>СОВЕТ ПЕДАГОГОВ</a:t>
            </a:r>
          </a:p>
        </p:txBody>
      </p:sp>
      <p:sp>
        <p:nvSpPr>
          <p:cNvPr id="24595" name="AutoShape 19"/>
          <p:cNvSpPr>
            <a:spLocks noChangeArrowheads="1"/>
          </p:cNvSpPr>
          <p:nvPr/>
        </p:nvSpPr>
        <p:spPr bwMode="auto">
          <a:xfrm>
            <a:off x="6397625" y="1449388"/>
            <a:ext cx="373063" cy="176212"/>
          </a:xfrm>
          <a:prstGeom prst="rightArrow">
            <a:avLst>
              <a:gd name="adj1" fmla="val 50000"/>
              <a:gd name="adj2" fmla="val 52928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96" name="AutoShape 20"/>
          <p:cNvSpPr>
            <a:spLocks noChangeArrowheads="1"/>
          </p:cNvSpPr>
          <p:nvPr/>
        </p:nvSpPr>
        <p:spPr bwMode="auto">
          <a:xfrm>
            <a:off x="6338888" y="2233613"/>
            <a:ext cx="420687" cy="161925"/>
          </a:xfrm>
          <a:prstGeom prst="rightArrow">
            <a:avLst>
              <a:gd name="adj1" fmla="val 50000"/>
              <a:gd name="adj2" fmla="val 64951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97" name="AutoShape 21"/>
          <p:cNvSpPr>
            <a:spLocks noChangeArrowheads="1"/>
          </p:cNvSpPr>
          <p:nvPr/>
        </p:nvSpPr>
        <p:spPr bwMode="auto">
          <a:xfrm>
            <a:off x="6343650" y="3101975"/>
            <a:ext cx="371475" cy="176213"/>
          </a:xfrm>
          <a:prstGeom prst="rightArrow">
            <a:avLst>
              <a:gd name="adj1" fmla="val 50000"/>
              <a:gd name="adj2" fmla="val 52703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6342063" y="1493838"/>
            <a:ext cx="65087" cy="1741487"/>
          </a:xfrm>
          <a:prstGeom prst="rect">
            <a:avLst/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99" name="AutoShape 23"/>
          <p:cNvSpPr>
            <a:spLocks noChangeArrowheads="1"/>
          </p:cNvSpPr>
          <p:nvPr/>
        </p:nvSpPr>
        <p:spPr bwMode="auto">
          <a:xfrm>
            <a:off x="5826125" y="2247900"/>
            <a:ext cx="495300" cy="150813"/>
          </a:xfrm>
          <a:prstGeom prst="leftRightArrow">
            <a:avLst>
              <a:gd name="adj1" fmla="val 50000"/>
              <a:gd name="adj2" fmla="val 65684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 rot="5400000">
            <a:off x="3936207" y="854869"/>
            <a:ext cx="55562" cy="5676900"/>
          </a:xfrm>
          <a:prstGeom prst="rect">
            <a:avLst/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1" name="AutoShape 25"/>
          <p:cNvSpPr>
            <a:spLocks noChangeArrowheads="1"/>
          </p:cNvSpPr>
          <p:nvPr/>
        </p:nvSpPr>
        <p:spPr bwMode="auto">
          <a:xfrm rot="-5400000">
            <a:off x="6693694" y="5636419"/>
            <a:ext cx="347662" cy="184150"/>
          </a:xfrm>
          <a:prstGeom prst="rightArrow">
            <a:avLst>
              <a:gd name="adj1" fmla="val 50000"/>
              <a:gd name="adj2" fmla="val 47198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2" name="AutoShape 26"/>
          <p:cNvSpPr>
            <a:spLocks noChangeArrowheads="1"/>
          </p:cNvSpPr>
          <p:nvPr/>
        </p:nvSpPr>
        <p:spPr bwMode="auto">
          <a:xfrm rot="-5400000">
            <a:off x="8236744" y="5674519"/>
            <a:ext cx="347662" cy="184150"/>
          </a:xfrm>
          <a:prstGeom prst="rightArrow">
            <a:avLst>
              <a:gd name="adj1" fmla="val 50000"/>
              <a:gd name="adj2" fmla="val 47198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3" name="AutoShape 27"/>
          <p:cNvSpPr>
            <a:spLocks noChangeArrowheads="1"/>
          </p:cNvSpPr>
          <p:nvPr/>
        </p:nvSpPr>
        <p:spPr bwMode="auto">
          <a:xfrm rot="-5400000">
            <a:off x="5234781" y="5657057"/>
            <a:ext cx="347663" cy="184150"/>
          </a:xfrm>
          <a:prstGeom prst="rightArrow">
            <a:avLst>
              <a:gd name="adj1" fmla="val 50000"/>
              <a:gd name="adj2" fmla="val 47198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4" name="AutoShape 28"/>
          <p:cNvSpPr>
            <a:spLocks noChangeArrowheads="1"/>
          </p:cNvSpPr>
          <p:nvPr/>
        </p:nvSpPr>
        <p:spPr bwMode="auto">
          <a:xfrm rot="-5400000">
            <a:off x="3825081" y="5653882"/>
            <a:ext cx="347663" cy="184150"/>
          </a:xfrm>
          <a:prstGeom prst="rightArrow">
            <a:avLst>
              <a:gd name="adj1" fmla="val 50000"/>
              <a:gd name="adj2" fmla="val 47198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5" name="AutoShape 29"/>
          <p:cNvSpPr>
            <a:spLocks noChangeArrowheads="1"/>
          </p:cNvSpPr>
          <p:nvPr/>
        </p:nvSpPr>
        <p:spPr bwMode="auto">
          <a:xfrm rot="-5400000">
            <a:off x="2377281" y="5622132"/>
            <a:ext cx="347663" cy="184150"/>
          </a:xfrm>
          <a:prstGeom prst="rightArrow">
            <a:avLst>
              <a:gd name="adj1" fmla="val 50000"/>
              <a:gd name="adj2" fmla="val 47198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6" name="AutoShape 30"/>
          <p:cNvSpPr>
            <a:spLocks noChangeArrowheads="1"/>
          </p:cNvSpPr>
          <p:nvPr/>
        </p:nvSpPr>
        <p:spPr bwMode="auto">
          <a:xfrm rot="-5400000">
            <a:off x="1002507" y="5620544"/>
            <a:ext cx="347662" cy="184150"/>
          </a:xfrm>
          <a:prstGeom prst="rightArrow">
            <a:avLst>
              <a:gd name="adj1" fmla="val 50000"/>
              <a:gd name="adj2" fmla="val 47198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7" name="AutoShape 31"/>
          <p:cNvSpPr>
            <a:spLocks noChangeArrowheads="1"/>
          </p:cNvSpPr>
          <p:nvPr/>
        </p:nvSpPr>
        <p:spPr bwMode="auto">
          <a:xfrm rot="5400000">
            <a:off x="4621213" y="5984875"/>
            <a:ext cx="204787" cy="195263"/>
          </a:xfrm>
          <a:prstGeom prst="leftRightArrow">
            <a:avLst>
              <a:gd name="adj1" fmla="val 50296"/>
              <a:gd name="adj2" fmla="val 20840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8" name="AutoShape 32"/>
          <p:cNvSpPr>
            <a:spLocks noChangeArrowheads="1"/>
          </p:cNvSpPr>
          <p:nvPr/>
        </p:nvSpPr>
        <p:spPr bwMode="auto">
          <a:xfrm rot="5400000">
            <a:off x="4101307" y="1526381"/>
            <a:ext cx="493712" cy="123825"/>
          </a:xfrm>
          <a:prstGeom prst="leftRightArrow">
            <a:avLst>
              <a:gd name="adj1" fmla="val 50296"/>
              <a:gd name="adj2" fmla="val 79227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09" name="AutoShape 33"/>
          <p:cNvSpPr>
            <a:spLocks noChangeArrowheads="1"/>
          </p:cNvSpPr>
          <p:nvPr/>
        </p:nvSpPr>
        <p:spPr bwMode="auto">
          <a:xfrm rot="5400000">
            <a:off x="2982913" y="3302000"/>
            <a:ext cx="517525" cy="136525"/>
          </a:xfrm>
          <a:prstGeom prst="leftRightArrow">
            <a:avLst>
              <a:gd name="adj1" fmla="val 50296"/>
              <a:gd name="adj2" fmla="val 75323"/>
            </a:avLst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10" name="Rectangle 34"/>
          <p:cNvSpPr>
            <a:spLocks noChangeArrowheads="1"/>
          </p:cNvSpPr>
          <p:nvPr/>
        </p:nvSpPr>
        <p:spPr bwMode="auto">
          <a:xfrm rot="-5400000">
            <a:off x="4774407" y="2272506"/>
            <a:ext cx="57150" cy="7310437"/>
          </a:xfrm>
          <a:prstGeom prst="rect">
            <a:avLst/>
          </a:prstGeom>
          <a:solidFill>
            <a:srgbClr val="333399"/>
          </a:solidFill>
          <a:ln w="12700" algn="ctr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53435-94BC-4AA8-9C4E-C2278D16415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10" name="Document"/>
          <p:cNvSpPr>
            <a:spLocks noEditPoints="1" noChangeArrowheads="1"/>
          </p:cNvSpPr>
          <p:nvPr/>
        </p:nvSpPr>
        <p:spPr bwMode="auto">
          <a:xfrm>
            <a:off x="682625" y="2317750"/>
            <a:ext cx="2500313" cy="1927225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5B5BC9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83964" tIns="41982" rIns="83964" bIns="41982"/>
          <a:lstStyle/>
          <a:p>
            <a:pPr algn="ctr" defTabSz="957263">
              <a:defRPr/>
            </a:pPr>
            <a:endParaRPr lang="ru-RU" i="1" dirty="0">
              <a:solidFill>
                <a:srgbClr val="660033"/>
              </a:solidFill>
            </a:endParaRPr>
          </a:p>
          <a:p>
            <a:pPr algn="ctr" defTabSz="957263">
              <a:defRPr/>
            </a:pPr>
            <a:r>
              <a:rPr lang="ru-RU" sz="2400" i="1" dirty="0">
                <a:solidFill>
                  <a:schemeClr val="bg1"/>
                </a:solidFill>
              </a:rPr>
              <a:t>МАДОУ  д/с № 10</a:t>
            </a:r>
            <a:endParaRPr lang="ru-RU" sz="2400" b="0" i="1" dirty="0">
              <a:solidFill>
                <a:schemeClr val="bg1"/>
              </a:solidFill>
            </a:endParaRPr>
          </a:p>
        </p:txBody>
      </p:sp>
      <p:sp>
        <p:nvSpPr>
          <p:cNvPr id="11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592638" y="1831975"/>
            <a:ext cx="2659062" cy="1079500"/>
          </a:xfrm>
          <a:prstGeom prst="rect">
            <a:avLst/>
          </a:prstGeom>
          <a:solidFill>
            <a:srgbClr val="5B5BC9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83964" tIns="41982" rIns="83964" bIns="41982" anchor="ctr"/>
          <a:lstStyle/>
          <a:p>
            <a:pPr marL="69850" indent="-69850" algn="ctr" defTabSz="1038225">
              <a:defRPr/>
            </a:pPr>
            <a:r>
              <a:rPr lang="ru-RU" sz="1800" i="1">
                <a:solidFill>
                  <a:schemeClr val="bg1"/>
                </a:solidFill>
              </a:rPr>
              <a:t>Определение </a:t>
            </a:r>
          </a:p>
          <a:p>
            <a:pPr marL="69850" indent="-69850" algn="ctr" defTabSz="1038225">
              <a:defRPr/>
            </a:pPr>
            <a:r>
              <a:rPr lang="ru-RU" sz="1800" i="1">
                <a:solidFill>
                  <a:schemeClr val="bg1"/>
                </a:solidFill>
              </a:rPr>
              <a:t>целей, задач</a:t>
            </a:r>
          </a:p>
        </p:txBody>
      </p:sp>
      <p:sp>
        <p:nvSpPr>
          <p:cNvPr id="12" name="Rectangl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592638" y="4538663"/>
            <a:ext cx="2635250" cy="1092200"/>
          </a:xfrm>
          <a:prstGeom prst="rect">
            <a:avLst/>
          </a:prstGeom>
          <a:solidFill>
            <a:srgbClr val="5B5BC9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83964" tIns="41982" rIns="83964" bIns="41982"/>
          <a:lstStyle/>
          <a:p>
            <a:pPr marL="69850" indent="-69850" algn="ctr" defTabSz="1038225">
              <a:spcBef>
                <a:spcPct val="50000"/>
              </a:spcBef>
              <a:defRPr/>
            </a:pPr>
            <a:r>
              <a:rPr lang="ru-RU" sz="1800" i="1">
                <a:solidFill>
                  <a:schemeClr val="bg1"/>
                </a:solidFill>
              </a:rPr>
              <a:t>Показатели в оценке деятельности</a:t>
            </a: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 rot="5400000">
            <a:off x="3201988" y="2901950"/>
            <a:ext cx="1293812" cy="73818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Rectangl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92638" y="549275"/>
            <a:ext cx="2659062" cy="1079500"/>
          </a:xfrm>
          <a:prstGeom prst="rect">
            <a:avLst/>
          </a:prstGeom>
          <a:solidFill>
            <a:srgbClr val="5B5BC9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83964" tIns="41982" rIns="83964" bIns="41982"/>
          <a:lstStyle/>
          <a:p>
            <a:pPr marL="69850" indent="-69850" algn="ctr" defTabSz="1038225">
              <a:spcBef>
                <a:spcPct val="50000"/>
              </a:spcBef>
              <a:defRPr/>
            </a:pPr>
            <a:r>
              <a:rPr lang="ru-RU" sz="1800" i="1">
                <a:solidFill>
                  <a:schemeClr val="bg1"/>
                </a:solidFill>
              </a:rPr>
              <a:t>Анализ существующего положения</a:t>
            </a:r>
          </a:p>
        </p:txBody>
      </p:sp>
      <p:sp>
        <p:nvSpPr>
          <p:cNvPr id="15" name="Rectangl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92638" y="3098800"/>
            <a:ext cx="2659062" cy="1223963"/>
          </a:xfrm>
          <a:prstGeom prst="rect">
            <a:avLst/>
          </a:prstGeom>
          <a:solidFill>
            <a:srgbClr val="5B5BC9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83964" tIns="41982" rIns="83964" bIns="41982"/>
          <a:lstStyle/>
          <a:p>
            <a:pPr marL="69850" indent="-69850" algn="ctr" defTabSz="1038225">
              <a:defRPr/>
            </a:pPr>
            <a:r>
              <a:rPr lang="ru-RU" sz="1800" i="1">
                <a:solidFill>
                  <a:schemeClr val="bg1"/>
                </a:solidFill>
              </a:rPr>
              <a:t>План нормативно-правовых и организационных мероприятий</a:t>
            </a:r>
            <a:r>
              <a:rPr lang="ru-RU" sz="1800" i="1">
                <a:solidFill>
                  <a:srgbClr val="660033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04825" y="217488"/>
            <a:ext cx="8229600" cy="467484"/>
          </a:xfrm>
        </p:spPr>
        <p:txBody>
          <a:bodyPr>
            <a:normAutofit fontScale="90000"/>
          </a:bodyPr>
          <a:lstStyle/>
          <a:p>
            <a:r>
              <a:rPr lang="en-US" sz="1400" b="1" dirty="0" smtClean="0"/>
              <a:t>                                                                                                                                                               </a:t>
            </a:r>
            <a:r>
              <a:rPr lang="ru-RU" sz="1400" b="1" dirty="0" smtClean="0"/>
              <a:t>Анализ ситуации</a:t>
            </a:r>
            <a:br>
              <a:rPr lang="ru-RU" sz="1400" b="1" dirty="0" smtClean="0"/>
            </a:br>
            <a:r>
              <a:rPr lang="ru-RU" sz="1400" b="1" dirty="0" smtClean="0"/>
              <a:t>Охват детей дошкольной образовательной услугой</a:t>
            </a:r>
          </a:p>
        </p:txBody>
      </p:sp>
      <p:sp>
        <p:nvSpPr>
          <p:cNvPr id="16387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678A5-5CE8-4489-81AE-A02B423E766D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5600" y="845382"/>
          <a:ext cx="7704812" cy="44968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3769"/>
                <a:gridCol w="5000719"/>
                <a:gridCol w="750108"/>
                <a:gridCol w="750108"/>
                <a:gridCol w="750108"/>
              </a:tblGrid>
              <a:tr h="535120"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№ п/</a:t>
                      </a:r>
                      <a:r>
                        <a:rPr lang="ru-RU" sz="1400" baseline="0" dirty="0" err="1" smtClean="0"/>
                        <a:t>п</a:t>
                      </a:r>
                      <a:endParaRPr lang="ru-RU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Контингент, сеть</a:t>
                      </a:r>
                      <a:endParaRPr lang="ru-RU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2009г.</a:t>
                      </a:r>
                    </a:p>
                    <a:p>
                      <a:endParaRPr lang="ru-RU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201</a:t>
                      </a:r>
                      <a:r>
                        <a:rPr lang="en-US" sz="1400" baseline="0" dirty="0" smtClean="0"/>
                        <a:t>0</a:t>
                      </a:r>
                      <a:r>
                        <a:rPr lang="ru-RU" sz="1400" baseline="0" dirty="0" smtClean="0"/>
                        <a:t>г.</a:t>
                      </a:r>
                      <a:endParaRPr lang="ru-RU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2011г.</a:t>
                      </a:r>
                      <a:endParaRPr lang="ru-RU" sz="1400" baseline="0" dirty="0"/>
                    </a:p>
                  </a:txBody>
                  <a:tcPr/>
                </a:tc>
              </a:tr>
              <a:tr h="341956"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1.</a:t>
                      </a:r>
                      <a:endParaRPr lang="ru-RU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Проектная мощность</a:t>
                      </a:r>
                      <a:endParaRPr lang="ru-RU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100</a:t>
                      </a:r>
                      <a:endParaRPr lang="ru-RU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100</a:t>
                      </a:r>
                      <a:endParaRPr lang="ru-RU" sz="1200" baseline="0" dirty="0"/>
                    </a:p>
                  </a:txBody>
                  <a:tcPr/>
                </a:tc>
              </a:tr>
              <a:tr h="344523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Списочная численность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166</a:t>
                      </a:r>
                      <a:endParaRPr lang="ru-RU" sz="18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178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</a:tr>
              <a:tr h="344523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Численность детей дошкольного возраста, проживающих на </a:t>
                      </a:r>
                      <a:r>
                        <a:rPr lang="ru-RU" sz="1200" b="0" i="0" u="none" strike="noStrike" kern="1200" baseline="0" dirty="0" err="1">
                          <a:solidFill>
                            <a:schemeClr val="dk1"/>
                          </a:solidFill>
                          <a:latin typeface="Calibri"/>
                        </a:rPr>
                        <a:t>микроучастке</a:t>
                      </a:r>
                      <a:endParaRPr lang="ru-RU" sz="1200" b="0" i="0" u="none" strike="noStrike" kern="1200" baseline="0" dirty="0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152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209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smtClean="0">
                          <a:latin typeface="Arial"/>
                        </a:rPr>
                        <a:t>190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</a:tr>
              <a:tr h="430654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Численность детей с микроучастка, получающих услугу по содержанию и образованию в МАДОУ д/с № 10 и других МАДОУ города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75</a:t>
                      </a:r>
                      <a:endParaRPr lang="ru-RU" sz="1800" b="0" i="0" u="none" strike="noStrike" kern="1200">
                        <a:solidFill>
                          <a:schemeClr val="dk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118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smtClean="0">
                          <a:latin typeface="Arial"/>
                        </a:rPr>
                        <a:t>104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</a:tr>
              <a:tr h="472165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Численность детей с </a:t>
                      </a:r>
                      <a:r>
                        <a:rPr lang="ru-RU" sz="1200" b="0" i="0" u="none" strike="noStrike" kern="1200" baseline="0" dirty="0" err="1">
                          <a:solidFill>
                            <a:schemeClr val="dk1"/>
                          </a:solidFill>
                          <a:latin typeface="Calibri"/>
                        </a:rPr>
                        <a:t>микроучастка</a:t>
                      </a: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 в возрасте с 3 до 7 лет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не посещающие детские сады</a:t>
                      </a:r>
                      <a:endParaRPr lang="ru-RU" sz="1200" b="0" i="0" u="none" strike="noStrike" kern="1200" baseline="0" dirty="0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34</a:t>
                      </a:r>
                      <a:endParaRPr lang="ru-RU" sz="1800" b="0" i="0" u="none" strike="noStrike" kern="1200">
                        <a:solidFill>
                          <a:schemeClr val="dk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24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10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</a:tr>
              <a:tr h="472165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Численность детей в интегрированных  группах кратковременного пребывания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детей, КМП </a:t>
                      </a:r>
                      <a:endParaRPr lang="ru-RU" sz="1200" b="0" i="0" u="none" strike="noStrike" kern="1200" baseline="0" dirty="0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10</a:t>
                      </a:r>
                      <a:endParaRPr lang="ru-RU" sz="1800" b="0" i="0" u="none" strike="noStrike" kern="1200">
                        <a:solidFill>
                          <a:schemeClr val="dk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0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10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</a:tr>
              <a:tr h="472165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Численность детей, получающих образовательную услугу в МАДОУ </a:t>
                      </a:r>
                      <a:r>
                        <a:rPr lang="ru-RU" sz="1200" b="0" i="0" u="none" strike="noStrike" kern="1200" baseline="0" dirty="0" err="1">
                          <a:solidFill>
                            <a:schemeClr val="dk1"/>
                          </a:solidFill>
                          <a:latin typeface="Calibri"/>
                        </a:rPr>
                        <a:t>д</a:t>
                      </a: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/с № 10 вместе с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Calibri"/>
                        </a:rPr>
                        <a:t>ИКП , КМП</a:t>
                      </a:r>
                      <a:endParaRPr lang="ru-RU" sz="18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176</a:t>
                      </a:r>
                      <a:endParaRPr lang="ru-RU" sz="1800" b="0" i="0" u="none" strike="noStrike" kern="1200">
                        <a:solidFill>
                          <a:schemeClr val="dk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181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188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</a:tr>
              <a:tr h="472165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Численность детей, получающих образовательную услугу в МАДОУ </a:t>
                      </a:r>
                      <a:r>
                        <a:rPr lang="ru-RU" sz="1200" b="0" i="0" u="none" strike="noStrike" kern="1200" baseline="0" dirty="0" err="1">
                          <a:solidFill>
                            <a:schemeClr val="dk1"/>
                          </a:solidFill>
                          <a:latin typeface="Calibri"/>
                        </a:rPr>
                        <a:t>д</a:t>
                      </a: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/с № 10 с 5 до 7 лет вместе с ИКП</a:t>
                      </a:r>
                      <a:endParaRPr lang="ru-RU" sz="18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78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83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smtClean="0">
                          <a:latin typeface="Arial"/>
                        </a:rPr>
                        <a:t>104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</a:tr>
              <a:tr h="472165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>
                          <a:solidFill>
                            <a:schemeClr val="dk1"/>
                          </a:solidFill>
                          <a:latin typeface="Calibri"/>
                        </a:rPr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Среднее количество детей ежедневно находящихся в детском саду.</a:t>
                      </a:r>
                      <a:endParaRPr lang="ru-RU" sz="18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Calibri"/>
                        </a:rPr>
                        <a:t>112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latin typeface="Arial"/>
                        </a:rPr>
                        <a:t>114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smtClean="0">
                          <a:latin typeface="Arial"/>
                        </a:rPr>
                        <a:t>113</a:t>
                      </a:r>
                      <a:endParaRPr lang="ru-RU" sz="1100" b="0" i="0" u="none" strike="noStrike" dirty="0">
                        <a:latin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744" name="TextBox 5"/>
          <p:cNvSpPr txBox="1">
            <a:spLocks noChangeArrowheads="1"/>
          </p:cNvSpPr>
          <p:nvPr/>
        </p:nvSpPr>
        <p:spPr bwMode="auto">
          <a:xfrm>
            <a:off x="457200" y="5543551"/>
            <a:ext cx="86264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0" u="sng" dirty="0" err="1" smtClean="0">
                <a:solidFill>
                  <a:schemeClr val="tx1"/>
                </a:solidFill>
              </a:rPr>
              <a:t>Образовтельная</a:t>
            </a:r>
            <a:r>
              <a:rPr lang="ru-RU" sz="1200" b="0" u="sng" dirty="0" smtClean="0">
                <a:solidFill>
                  <a:schemeClr val="tx1"/>
                </a:solidFill>
              </a:rPr>
              <a:t> деятельность осуществляется по бессрочной лицензии, выданной 22.09.2011г., регистрационный № 6815, номер бланка серия А № 324001</a:t>
            </a:r>
          </a:p>
          <a:p>
            <a:r>
              <a:rPr lang="ru-RU" sz="1200" b="0" u="sng" dirty="0" smtClean="0">
                <a:solidFill>
                  <a:schemeClr val="tx1"/>
                </a:solidFill>
              </a:rPr>
              <a:t>Вывод</a:t>
            </a:r>
            <a:r>
              <a:rPr lang="ru-RU" sz="1200" b="0" u="sng" dirty="0">
                <a:solidFill>
                  <a:schemeClr val="tx1"/>
                </a:solidFill>
              </a:rPr>
              <a:t>:</a:t>
            </a:r>
            <a:r>
              <a:rPr lang="ru-RU" sz="1200" b="0" dirty="0">
                <a:solidFill>
                  <a:schemeClr val="tx1"/>
                </a:solidFill>
              </a:rPr>
              <a:t> </a:t>
            </a:r>
            <a:r>
              <a:rPr lang="ru-RU" sz="1200" b="0" dirty="0" smtClean="0">
                <a:solidFill>
                  <a:schemeClr val="tx1"/>
                </a:solidFill>
              </a:rPr>
              <a:t>1.Списочная численность детей уменьшилась на 3 человека.</a:t>
            </a:r>
          </a:p>
          <a:p>
            <a:r>
              <a:rPr lang="ru-RU" sz="1200" b="0" dirty="0" smtClean="0">
                <a:solidFill>
                  <a:schemeClr val="tx1"/>
                </a:solidFill>
              </a:rPr>
              <a:t>2. </a:t>
            </a:r>
            <a:r>
              <a:rPr lang="ru-RU" sz="1200" b="0" dirty="0">
                <a:solidFill>
                  <a:schemeClr val="tx1"/>
                </a:solidFill>
              </a:rPr>
              <a:t>Количество детей, получающих образовательную услугу превышает норматив на </a:t>
            </a:r>
            <a:r>
              <a:rPr lang="ru-RU" sz="1200" b="0" dirty="0" smtClean="0">
                <a:solidFill>
                  <a:schemeClr val="tx1"/>
                </a:solidFill>
              </a:rPr>
              <a:t>78 </a:t>
            </a:r>
            <a:r>
              <a:rPr lang="ru-RU" sz="1200" b="0" dirty="0">
                <a:solidFill>
                  <a:schemeClr val="tx1"/>
                </a:solidFill>
              </a:rPr>
              <a:t>%, при этом количество </a:t>
            </a:r>
          </a:p>
          <a:p>
            <a:r>
              <a:rPr lang="ru-RU" sz="1200" b="0" dirty="0">
                <a:solidFill>
                  <a:schemeClr val="tx1"/>
                </a:solidFill>
              </a:rPr>
              <a:t>детей </a:t>
            </a:r>
            <a:r>
              <a:rPr lang="ru-RU" sz="1200" b="0" dirty="0" smtClean="0">
                <a:solidFill>
                  <a:schemeClr val="tx1"/>
                </a:solidFill>
              </a:rPr>
              <a:t>ежедневно посещающих детский сад  составляет 73%.</a:t>
            </a:r>
            <a:endParaRPr lang="ru-RU" sz="12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 flipH="1">
            <a:off x="8724899" y="6356350"/>
            <a:ext cx="45719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9" name="Номер слайда 3"/>
          <p:cNvSpPr txBox="1">
            <a:spLocks/>
          </p:cNvSpPr>
          <p:nvPr/>
        </p:nvSpPr>
        <p:spPr>
          <a:xfrm>
            <a:off x="6875463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A071B7-8DE4-428A-8679-A0672E31C91B}" type="slidenum">
              <a:rPr kumimoji="0" lang="ru-RU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0" name="Номер слайда 3"/>
          <p:cNvSpPr txBox="1">
            <a:spLocks noGrp="1"/>
          </p:cNvSpPr>
          <p:nvPr/>
        </p:nvSpPr>
        <p:spPr bwMode="auto">
          <a:xfrm>
            <a:off x="6875463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endParaRPr lang="ru-RU" sz="14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03" name="Rectangle 13"/>
          <p:cNvSpPr>
            <a:spLocks noChangeArrowheads="1"/>
          </p:cNvSpPr>
          <p:nvPr/>
        </p:nvSpPr>
        <p:spPr bwMode="auto">
          <a:xfrm>
            <a:off x="857250" y="5930900"/>
            <a:ext cx="7620000" cy="2923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300" b="0" dirty="0" smtClean="0">
                <a:solidFill>
                  <a:schemeClr val="tx1"/>
                </a:solidFill>
                <a:effectLst/>
              </a:rPr>
              <a:t>Наблюдается</a:t>
            </a:r>
            <a:r>
              <a:rPr lang="en-US" sz="1300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1300" b="0" dirty="0" smtClean="0">
                <a:solidFill>
                  <a:schemeClr val="tx1"/>
                </a:solidFill>
                <a:effectLst/>
              </a:rPr>
              <a:t>не стабильность индекса здоровья. </a:t>
            </a:r>
            <a:endParaRPr lang="ru-RU" sz="13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7100" y="342900"/>
            <a:ext cx="2717800" cy="2413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dirty="0" smtClean="0">
                <a:solidFill>
                  <a:schemeClr val="tx1"/>
                </a:solidFill>
              </a:rPr>
              <a:t>Анализ ситуации</a:t>
            </a:r>
            <a:endParaRPr lang="ru-RU" b="0" dirty="0">
              <a:solidFill>
                <a:schemeClr val="tx1"/>
              </a:solidFill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1533525" y="1454150"/>
          <a:ext cx="6096000" cy="386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812800"/>
            <a:ext cx="8229600" cy="604838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Количество дней пропусков по болезни на одного ребенка</a:t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19112" y="1330326"/>
          <a:ext cx="8048625" cy="355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4C1-4C2C-4BF7-95A0-8BA61E31D70A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51500" y="381000"/>
            <a:ext cx="33020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dirty="0" smtClean="0">
                <a:solidFill>
                  <a:schemeClr val="tx1"/>
                </a:solidFill>
              </a:rPr>
              <a:t>Анализ ситуации</a:t>
            </a:r>
            <a:endParaRPr lang="ru-RU" b="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6100" y="5346700"/>
            <a:ext cx="8051800" cy="10033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</a:rPr>
              <a:t>Вывод: Анализ показывает,  что количество дней, пропущенных одним ребёнком по болезни снизилось</a:t>
            </a:r>
            <a:endParaRPr lang="ru-RU" sz="16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39111</TotalTime>
  <Words>4271</Words>
  <Application>Microsoft PowerPoint</Application>
  <PresentationFormat>Экран (4:3)</PresentationFormat>
  <Paragraphs>1169</Paragraphs>
  <Slides>43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Тема Office</vt:lpstr>
      <vt:lpstr>Worksheet</vt:lpstr>
      <vt:lpstr>Лист Microsoft Office Excel 97-2003</vt:lpstr>
      <vt:lpstr>Диаграмма</vt:lpstr>
      <vt:lpstr>Слайд 1</vt:lpstr>
      <vt:lpstr>Паспорт программы </vt:lpstr>
      <vt:lpstr>ПАСПОРТ ПРОГРАММЫ (продолжение) </vt:lpstr>
      <vt:lpstr>СТРУКТУРА  программы «Основные направления развития МАДОУ д/с № 10 на 2012-2014гг»  </vt:lpstr>
      <vt:lpstr>СХЕМА УПРАВЛЕНИЯ  МАДОУ д/с № 10  </vt:lpstr>
      <vt:lpstr>Слайд 6</vt:lpstr>
      <vt:lpstr>                                                                                                                                                               Анализ ситуации Охват детей дошкольной образовательной услугой</vt:lpstr>
      <vt:lpstr>Слайд 8</vt:lpstr>
      <vt:lpstr>Количество дней пропусков по болезни на одного ребенка </vt:lpstr>
      <vt:lpstr>Слайд 10</vt:lpstr>
      <vt:lpstr>Слайд 11</vt:lpstr>
      <vt:lpstr>Слайд 12</vt:lpstr>
      <vt:lpstr>Организация работы с детьми с ОВЗ</vt:lpstr>
      <vt:lpstr>Слайд 14</vt:lpstr>
      <vt:lpstr>Слайд 15</vt:lpstr>
      <vt:lpstr>Слайд 16</vt:lpstr>
      <vt:lpstr>Слайд 17</vt:lpstr>
      <vt:lpstr>Анализ источников финансирования.</vt:lpstr>
      <vt:lpstr>Количество средств, направленных на обновление материально – технической базы</vt:lpstr>
      <vt:lpstr>   Материально – техническая база.   </vt:lpstr>
      <vt:lpstr>Приведение учреждения в нормативное состояние</vt:lpstr>
      <vt:lpstr>Энергосбережение</vt:lpstr>
      <vt:lpstr>Слайд 23</vt:lpstr>
      <vt:lpstr>Антитеррористическая безопасность</vt:lpstr>
      <vt:lpstr>Противопожарная безопасность</vt:lpstr>
      <vt:lpstr>АТТЕСТАЦИЯ РАБОЧИХ МЕСТ ПО УСЛОВИЯМ ТРУДА</vt:lpstr>
      <vt:lpstr>СРЕДНЯЯ ЗАРАБОТНАЯ ПЛАТА ПО ДОУ</vt:lpstr>
      <vt:lpstr>ПРОБЛЕМЫ ДОШКОЛЬНОГО ОБРАЗОВАНИЯ</vt:lpstr>
      <vt:lpstr>Слайд 29</vt:lpstr>
      <vt:lpstr>Мероприятия по реализации задачи:  повышение качества и  доступности образовательной услуги  </vt:lpstr>
      <vt:lpstr>Мероприятия по реализации задачи:  повышение качества и  доступности образовательной услуги</vt:lpstr>
      <vt:lpstr>Слайд 32</vt:lpstr>
      <vt:lpstr>повышение качества образовательной услуги</vt:lpstr>
      <vt:lpstr>  Мероприятия по реализации задачи:  формирование привычки здорового образа жизни </vt:lpstr>
      <vt:lpstr>ТАКТИЧЕСКАЯ ЗАДАЧА 2. Формирование привычки здорового образа жизни </vt:lpstr>
      <vt:lpstr>ТАКТИЧЕСКАЯ ЗАДАЧА 2. Формирование привычки здорового образа жизни </vt:lpstr>
      <vt:lpstr>Мероприятия по реализации задачи 3: Обновление МТБ МАДОУ дс № 10 и приведение здания учреждения в нормативное состояние.. </vt:lpstr>
      <vt:lpstr>Слайд 38</vt:lpstr>
      <vt:lpstr> ТАКТИЧЕСКАЯ ЗАДАЧА 4.  Реализация программы по энергосбережению.   </vt:lpstr>
      <vt:lpstr>Слайд 40</vt:lpstr>
      <vt:lpstr>Слайд 41</vt:lpstr>
      <vt:lpstr>Слайд 42</vt:lpstr>
      <vt:lpstr>Слайд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Director</cp:lastModifiedBy>
  <cp:revision>3696</cp:revision>
  <cp:lastPrinted>1601-01-01T00:00:00Z</cp:lastPrinted>
  <dcterms:created xsi:type="dcterms:W3CDTF">1601-01-01T00:00:00Z</dcterms:created>
  <dcterms:modified xsi:type="dcterms:W3CDTF">2012-02-08T10:31:23Z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